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256" r:id="rId2"/>
    <p:sldId id="268" r:id="rId3"/>
    <p:sldId id="270" r:id="rId4"/>
    <p:sldId id="271" r:id="rId5"/>
    <p:sldId id="272" r:id="rId6"/>
    <p:sldId id="273" r:id="rId7"/>
    <p:sldId id="258" r:id="rId8"/>
    <p:sldId id="259" r:id="rId9"/>
    <p:sldId id="269" r:id="rId10"/>
    <p:sldId id="278" r:id="rId11"/>
    <p:sldId id="277" r:id="rId12"/>
    <p:sldId id="267" r:id="rId13"/>
    <p:sldId id="274" r:id="rId14"/>
    <p:sldId id="285" r:id="rId15"/>
    <p:sldId id="286" r:id="rId16"/>
    <p:sldId id="287" r:id="rId17"/>
    <p:sldId id="262" r:id="rId18"/>
    <p:sldId id="288" r:id="rId19"/>
    <p:sldId id="289" r:id="rId20"/>
    <p:sldId id="291" r:id="rId21"/>
    <p:sldId id="290" r:id="rId22"/>
    <p:sldId id="293" r:id="rId23"/>
    <p:sldId id="294" r:id="rId24"/>
    <p:sldId id="292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4CF0-0B84-4E63-89AB-EE65D8D5B22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FD68-6EF8-409A-8233-C34B5E13C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9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54391-8A1C-42D3-AFF7-C6A4EA2AD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Behaviour at </a:t>
            </a:r>
            <a:br>
              <a:rPr lang="en-GB" dirty="0"/>
            </a:br>
            <a:r>
              <a:rPr lang="en-GB" dirty="0" err="1"/>
              <a:t>st</a:t>
            </a:r>
            <a:r>
              <a:rPr lang="en-GB" dirty="0"/>
              <a:t> </a:t>
            </a:r>
            <a:r>
              <a:rPr lang="en-GB" dirty="0" err="1"/>
              <a:t>cath’s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85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6DAFF-6B3C-4664-8B79-122789C3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3845"/>
          </a:xfrm>
        </p:spPr>
        <p:txBody>
          <a:bodyPr/>
          <a:lstStyle/>
          <a:p>
            <a:r>
              <a:rPr lang="en-GB" dirty="0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7EB73-87CD-402A-80DE-2AED9B62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06231"/>
            <a:ext cx="10178322" cy="4673362"/>
          </a:xfrm>
        </p:spPr>
        <p:txBody>
          <a:bodyPr/>
          <a:lstStyle/>
          <a:p>
            <a:r>
              <a:rPr lang="en-GB" dirty="0"/>
              <a:t>No rewards for Expected Behaviour. </a:t>
            </a:r>
          </a:p>
          <a:p>
            <a:pPr>
              <a:buFontTx/>
              <a:buChar char="-"/>
            </a:pPr>
            <a:r>
              <a:rPr lang="en-GB" dirty="0"/>
              <a:t>If we constantly reward minimum standards, children will strive for minimum standards.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Over and Above</a:t>
            </a:r>
          </a:p>
          <a:p>
            <a:pPr>
              <a:buFontTx/>
              <a:buChar char="-"/>
            </a:pPr>
            <a:r>
              <a:rPr lang="en-GB" dirty="0"/>
              <a:t>If we reward for going Over and Above, then there is no limit to their excellent behaviour.</a:t>
            </a:r>
          </a:p>
          <a:p>
            <a:pPr marL="0" indent="0">
              <a:buNone/>
            </a:pPr>
            <a:r>
              <a:rPr lang="en-GB" dirty="0"/>
              <a:t>Examples – Someone who frequently tidies up other people’s belongings without being asked. </a:t>
            </a:r>
          </a:p>
          <a:p>
            <a:pPr>
              <a:buFontTx/>
              <a:buChar char="-"/>
            </a:pPr>
            <a:r>
              <a:rPr lang="en-GB" dirty="0"/>
              <a:t>Postcard home.  No expectation of everyone getting it or of a certain frequency.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about those who may ‘never’ be Exceptional? </a:t>
            </a:r>
          </a:p>
          <a:p>
            <a:endParaRPr lang="en-GB" dirty="0"/>
          </a:p>
          <a:p>
            <a:r>
              <a:rPr lang="en-GB" dirty="0"/>
              <a:t>Headteacher’s Awards for Home Learning. </a:t>
            </a:r>
          </a:p>
        </p:txBody>
      </p:sp>
    </p:spTree>
    <p:extLst>
      <p:ext uri="{BB962C8B-B14F-4D97-AF65-F5344CB8AC3E}">
        <p14:creationId xmlns:p14="http://schemas.microsoft.com/office/powerpoint/2010/main" val="55024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B65D4-A193-45A7-AC90-64FBFCB6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Recognition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16B28-5AD9-40B5-B349-A233E5DE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81133"/>
            <a:ext cx="10178322" cy="4698459"/>
          </a:xfrm>
        </p:spPr>
        <p:txBody>
          <a:bodyPr>
            <a:normAutofit/>
          </a:bodyPr>
          <a:lstStyle/>
          <a:p>
            <a:r>
              <a:rPr lang="en-GB" b="1" dirty="0"/>
              <a:t>Every class has a Recognition Board.  At the top is one behaviour that we want to focus on – could be social or learning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- Even children who have received private sanctions can demonstrate </a:t>
            </a:r>
          </a:p>
          <a:p>
            <a:pPr marL="0" indent="0">
              <a:buNone/>
            </a:pPr>
            <a:r>
              <a:rPr lang="en-GB" dirty="0"/>
              <a:t>positive behaviours</a:t>
            </a:r>
          </a:p>
          <a:p>
            <a:pPr marL="0" indent="0">
              <a:buNone/>
            </a:pPr>
            <a:r>
              <a:rPr lang="en-GB" dirty="0"/>
              <a:t>- Names are never removed </a:t>
            </a:r>
          </a:p>
          <a:p>
            <a:pPr marL="0" indent="0">
              <a:buNone/>
            </a:pPr>
            <a:r>
              <a:rPr lang="en-GB" dirty="0"/>
              <a:t>- Learners can nominate names </a:t>
            </a:r>
          </a:p>
          <a:p>
            <a:pPr>
              <a:buFontTx/>
              <a:buChar char="-"/>
            </a:pPr>
            <a:r>
              <a:rPr lang="en-GB" dirty="0"/>
              <a:t>It’s not a competition but everyone helping each other </a:t>
            </a:r>
          </a:p>
          <a:p>
            <a:pPr>
              <a:buFontTx/>
              <a:buChar char="-"/>
            </a:pPr>
            <a:r>
              <a:rPr lang="en-GB" dirty="0"/>
              <a:t>Refreshed depending on the context</a:t>
            </a:r>
          </a:p>
          <a:p>
            <a:pPr>
              <a:buFontTx/>
              <a:buChar char="-"/>
            </a:pPr>
            <a:r>
              <a:rPr lang="en-GB" dirty="0"/>
              <a:t>We use the board to persistently ‘catch’ children demonstrating </a:t>
            </a:r>
          </a:p>
          <a:p>
            <a:pPr marL="0" indent="0">
              <a:buNone/>
            </a:pPr>
            <a:r>
              <a:rPr lang="en-GB" dirty="0"/>
              <a:t>positive behaviours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BAA87449-B7E3-4B3B-B17F-F4A0B7CFD4EA}"/>
              </a:ext>
            </a:extLst>
          </p:cNvPr>
          <p:cNvSpPr/>
          <p:nvPr/>
        </p:nvSpPr>
        <p:spPr>
          <a:xfrm>
            <a:off x="8535620" y="2094719"/>
            <a:ext cx="2903707" cy="3429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96352E-3DFC-41B9-B703-A42B12419EE7}"/>
              </a:ext>
            </a:extLst>
          </p:cNvPr>
          <p:cNvSpPr txBox="1"/>
          <p:nvPr/>
        </p:nvSpPr>
        <p:spPr>
          <a:xfrm>
            <a:off x="8933393" y="2481183"/>
            <a:ext cx="213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RECOGNITION BOARD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9B63F2C0-4B28-4FC6-A159-B5481E3448B9}"/>
              </a:ext>
            </a:extLst>
          </p:cNvPr>
          <p:cNvSpPr/>
          <p:nvPr/>
        </p:nvSpPr>
        <p:spPr>
          <a:xfrm>
            <a:off x="8933393" y="2775705"/>
            <a:ext cx="326278" cy="2969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F85C01A9-7460-4720-890F-7466237FE088}"/>
              </a:ext>
            </a:extLst>
          </p:cNvPr>
          <p:cNvSpPr/>
          <p:nvPr/>
        </p:nvSpPr>
        <p:spPr>
          <a:xfrm>
            <a:off x="10611740" y="2758586"/>
            <a:ext cx="424774" cy="336004"/>
          </a:xfrm>
          <a:prstGeom prst="star5">
            <a:avLst>
              <a:gd name="adj" fmla="val 1386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136ADD-9106-4F3A-A961-D3B1ED1395BF}"/>
              </a:ext>
            </a:extLst>
          </p:cNvPr>
          <p:cNvSpPr txBox="1"/>
          <p:nvPr/>
        </p:nvSpPr>
        <p:spPr>
          <a:xfrm>
            <a:off x="9227170" y="3359315"/>
            <a:ext cx="159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Positivity</a:t>
            </a:r>
          </a:p>
        </p:txBody>
      </p:sp>
    </p:spTree>
    <p:extLst>
      <p:ext uri="{BB962C8B-B14F-4D97-AF65-F5344CB8AC3E}">
        <p14:creationId xmlns:p14="http://schemas.microsoft.com/office/powerpoint/2010/main" val="346620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D11FB5B-3964-488C-B42D-BDA55B47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964" y="320297"/>
            <a:ext cx="3337963" cy="226933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6631E2-AFB0-4611-AE28-9C9CF9BD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64" y="2589632"/>
            <a:ext cx="3337964" cy="23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222D9-2983-42B4-9C2C-392F621B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types of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C7589-F945-432C-AC98-71238375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7407"/>
            <a:ext cx="10178322" cy="451218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Constant low-level, disruption by lots of children.  </a:t>
            </a:r>
          </a:p>
          <a:p>
            <a:pPr marL="0" indent="0">
              <a:buNone/>
            </a:pPr>
            <a:r>
              <a:rPr lang="en-GB" dirty="0"/>
              <a:t>Solution = We have consistently high behaviour expectations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Generally good behaviour, with a small group of children ‘pushing it’.</a:t>
            </a:r>
          </a:p>
          <a:p>
            <a:pPr marL="0" indent="0">
              <a:buNone/>
            </a:pPr>
            <a:r>
              <a:rPr lang="en-GB" dirty="0"/>
              <a:t>Solution = We listen to the pupils and find out why. Some pupils follow rules, others follow people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A few pupils exhibiting extremely challenging behaviour (SEND)</a:t>
            </a:r>
          </a:p>
          <a:p>
            <a:pPr marL="0" indent="0">
              <a:buNone/>
            </a:pPr>
            <a:r>
              <a:rPr lang="en-GB" dirty="0"/>
              <a:t>Solution = Individual support plans</a:t>
            </a:r>
          </a:p>
        </p:txBody>
      </p:sp>
    </p:spTree>
    <p:extLst>
      <p:ext uri="{BB962C8B-B14F-4D97-AF65-F5344CB8AC3E}">
        <p14:creationId xmlns:p14="http://schemas.microsoft.com/office/powerpoint/2010/main" val="404833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4C63B-A7F2-40B0-B4B4-2A9A1C17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Stepped sanctions – low level behaviour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E67180A-670A-48B4-8FC3-F3EFF1C31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47629"/>
              </p:ext>
            </p:extLst>
          </p:nvPr>
        </p:nvGraphicFramePr>
        <p:xfrm>
          <a:off x="1925108" y="1038223"/>
          <a:ext cx="8799336" cy="5678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652">
                  <a:extLst>
                    <a:ext uri="{9D8B030D-6E8A-4147-A177-3AD203B41FA5}">
                      <a16:colId xmlns:a16="http://schemas.microsoft.com/office/drawing/2014/main" xmlns="" val="3264500654"/>
                    </a:ext>
                  </a:extLst>
                </a:gridCol>
                <a:gridCol w="1820487">
                  <a:extLst>
                    <a:ext uri="{9D8B030D-6E8A-4147-A177-3AD203B41FA5}">
                      <a16:colId xmlns:a16="http://schemas.microsoft.com/office/drawing/2014/main" xmlns="" val="3123023081"/>
                    </a:ext>
                  </a:extLst>
                </a:gridCol>
                <a:gridCol w="6252197">
                  <a:extLst>
                    <a:ext uri="{9D8B030D-6E8A-4147-A177-3AD203B41FA5}">
                      <a16:colId xmlns:a16="http://schemas.microsoft.com/office/drawing/2014/main" xmlns="" val="205779807"/>
                    </a:ext>
                  </a:extLst>
                </a:gridCol>
              </a:tblGrid>
              <a:tr h="923577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>
                          <a:effectLst/>
                        </a:rPr>
                        <a:t> </a:t>
                      </a:r>
                      <a:endParaRPr lang="en-GB" sz="1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5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 Steps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5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Actions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2901878"/>
                  </a:ext>
                </a:extLst>
              </a:tr>
              <a:tr h="1060780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400">
                          <a:effectLst/>
                        </a:rPr>
                        <a:t>1</a:t>
                      </a:r>
                      <a:endParaRPr lang="en-GB" sz="1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REMINDER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Child reminded of school rules and made aware of poor behavioural choices. 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8546406"/>
                  </a:ext>
                </a:extLst>
              </a:tr>
              <a:tr h="1847154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400">
                          <a:effectLst/>
                        </a:rPr>
                        <a:t>2</a:t>
                      </a:r>
                      <a:endParaRPr lang="en-GB" sz="1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CAUTION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Clear verbal caution.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8566022"/>
                  </a:ext>
                </a:extLst>
              </a:tr>
              <a:tr h="1847154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400">
                          <a:effectLst/>
                        </a:rPr>
                        <a:t>3</a:t>
                      </a:r>
                      <a:endParaRPr lang="en-GB" sz="1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MICROSCRIPT/</a:t>
                      </a:r>
                    </a:p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LAST CHANCE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 err="1">
                          <a:effectLst/>
                        </a:rPr>
                        <a:t>Microscript</a:t>
                      </a:r>
                      <a:r>
                        <a:rPr lang="en-GB" sz="2000" kern="1400" dirty="0">
                          <a:effectLst/>
                        </a:rPr>
                        <a:t> used. 30-second intervention.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890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2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A05C65-2F2B-40F6-A3E0-75BF87890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15127"/>
              </p:ext>
            </p:extLst>
          </p:nvPr>
        </p:nvGraphicFramePr>
        <p:xfrm>
          <a:off x="1473552" y="343888"/>
          <a:ext cx="9454091" cy="600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226">
                  <a:extLst>
                    <a:ext uri="{9D8B030D-6E8A-4147-A177-3AD203B41FA5}">
                      <a16:colId xmlns:a16="http://schemas.microsoft.com/office/drawing/2014/main" xmlns="" val="475359627"/>
                    </a:ext>
                  </a:extLst>
                </a:gridCol>
                <a:gridCol w="1784135">
                  <a:extLst>
                    <a:ext uri="{9D8B030D-6E8A-4147-A177-3AD203B41FA5}">
                      <a16:colId xmlns:a16="http://schemas.microsoft.com/office/drawing/2014/main" xmlns="" val="3732817134"/>
                    </a:ext>
                  </a:extLst>
                </a:gridCol>
                <a:gridCol w="6885730">
                  <a:extLst>
                    <a:ext uri="{9D8B030D-6E8A-4147-A177-3AD203B41FA5}">
                      <a16:colId xmlns:a16="http://schemas.microsoft.com/office/drawing/2014/main" xmlns="" val="982298891"/>
                    </a:ext>
                  </a:extLst>
                </a:gridCol>
              </a:tblGrid>
              <a:tr h="3527486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4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TIME-OUT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Time for the child to reflect.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1952629"/>
                  </a:ext>
                </a:extLst>
              </a:tr>
              <a:tr h="2472982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5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SELF-REFLECTION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Work completed and Restorative Justice sheets completed.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512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43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0785A0C-A719-4582-B6B9-6EDC63934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661674"/>
              </p:ext>
            </p:extLst>
          </p:nvPr>
        </p:nvGraphicFramePr>
        <p:xfrm>
          <a:off x="1767064" y="404071"/>
          <a:ext cx="9510536" cy="200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663">
                  <a:extLst>
                    <a:ext uri="{9D8B030D-6E8A-4147-A177-3AD203B41FA5}">
                      <a16:colId xmlns:a16="http://schemas.microsoft.com/office/drawing/2014/main" xmlns="" val="4017089242"/>
                    </a:ext>
                  </a:extLst>
                </a:gridCol>
                <a:gridCol w="1584033">
                  <a:extLst>
                    <a:ext uri="{9D8B030D-6E8A-4147-A177-3AD203B41FA5}">
                      <a16:colId xmlns:a16="http://schemas.microsoft.com/office/drawing/2014/main" xmlns="" val="4293702914"/>
                    </a:ext>
                  </a:extLst>
                </a:gridCol>
                <a:gridCol w="6926840">
                  <a:extLst>
                    <a:ext uri="{9D8B030D-6E8A-4147-A177-3AD203B41FA5}">
                      <a16:colId xmlns:a16="http://schemas.microsoft.com/office/drawing/2014/main" xmlns="" val="2285340921"/>
                    </a:ext>
                  </a:extLst>
                </a:gridCol>
              </a:tblGrid>
              <a:tr h="1187661"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6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>
                          <a:effectLst/>
                        </a:rPr>
                        <a:t>REPAIR &amp; RESTORE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400" dirty="0">
                          <a:effectLst/>
                        </a:rPr>
                        <a:t>Informal meeting held as soon as possible, using prompts.</a:t>
                      </a:r>
                    </a:p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matter needs to go to SLT, the adult accompanies the child to SLT at an appropriate time, with the completed sheets. </a:t>
                      </a:r>
                    </a:p>
                    <a:p>
                      <a:pPr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800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48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DADCF-4D9D-4EC6-9CFF-2D1D657A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Consequences/</a:t>
            </a:r>
            <a:br>
              <a:rPr lang="en-GB" dirty="0"/>
            </a:br>
            <a:r>
              <a:rPr lang="en-GB" dirty="0"/>
              <a:t>Restorative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AAEFC-7778-4D83-B255-EB76218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5555"/>
            <a:ext cx="10178322" cy="45000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believe in Restorative Justice.</a:t>
            </a:r>
          </a:p>
          <a:p>
            <a:r>
              <a:rPr lang="en-GB" dirty="0"/>
              <a:t>The consequence needs to be related to the behaviour breach.</a:t>
            </a:r>
          </a:p>
          <a:p>
            <a:r>
              <a:rPr lang="en-GB" dirty="0"/>
              <a:t>Natural Consequences</a:t>
            </a:r>
          </a:p>
          <a:p>
            <a:pPr>
              <a:buFontTx/>
              <a:buChar char="-"/>
            </a:pPr>
            <a:r>
              <a:rPr lang="en-GB" dirty="0"/>
              <a:t>E.g. You make a mess, you clear it up.</a:t>
            </a:r>
          </a:p>
          <a:p>
            <a:pPr>
              <a:buFontTx/>
              <a:buChar char="-"/>
            </a:pPr>
            <a:r>
              <a:rPr lang="en-GB" dirty="0"/>
              <a:t>If you can’t follow the rules, you get sent off/don’t get to play (we do not ban the whole class because a few children don’t follow rules).</a:t>
            </a:r>
          </a:p>
          <a:p>
            <a:pPr>
              <a:buFontTx/>
              <a:buChar char="-"/>
            </a:pPr>
            <a:r>
              <a:rPr lang="en-GB" dirty="0"/>
              <a:t>A pupil hurts the feelings of another child.  They have to do an apology card/letter and then play a game with them to make it up to them.</a:t>
            </a:r>
          </a:p>
          <a:p>
            <a:pPr>
              <a:buFontTx/>
              <a:buChar char="-"/>
            </a:pPr>
            <a:r>
              <a:rPr lang="en-GB" dirty="0"/>
              <a:t>If they talk or are line when lining up, they have to walk with a teacher. </a:t>
            </a:r>
          </a:p>
          <a:p>
            <a:pPr>
              <a:buFontTx/>
              <a:buChar char="-"/>
            </a:pPr>
            <a:r>
              <a:rPr lang="en-GB" dirty="0"/>
              <a:t>Talking excessively when they should be working, they have to move and work independently. </a:t>
            </a:r>
          </a:p>
          <a:p>
            <a:pPr>
              <a:buFontTx/>
              <a:buChar char="-"/>
            </a:pPr>
            <a:r>
              <a:rPr lang="en-GB" dirty="0"/>
              <a:t>Disrupts the learning of others, doesn’t get to take part in ‘Golden Time’.</a:t>
            </a:r>
          </a:p>
          <a:p>
            <a:pPr>
              <a:buFontTx/>
              <a:buChar char="-"/>
            </a:pPr>
            <a:r>
              <a:rPr lang="en-GB" dirty="0"/>
              <a:t>If work isn’t completed during lesson time, it must be completed at break/lunch.   </a:t>
            </a:r>
          </a:p>
        </p:txBody>
      </p:sp>
    </p:spTree>
    <p:extLst>
      <p:ext uri="{BB962C8B-B14F-4D97-AF65-F5344CB8AC3E}">
        <p14:creationId xmlns:p14="http://schemas.microsoft.com/office/powerpoint/2010/main" val="345980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05F9-234A-4B05-BD5E-5A91C860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Pupils with additional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50CB7-44E7-4A09-8C5F-036ED850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8645"/>
            <a:ext cx="10178322" cy="5216970"/>
          </a:xfrm>
        </p:spPr>
        <p:txBody>
          <a:bodyPr/>
          <a:lstStyle/>
          <a:p>
            <a:r>
              <a:rPr lang="en-GB" dirty="0"/>
              <a:t>We are an inclusive school.  We celebrate the unique gifts and talents of all our pupils and support every child to achieve human flourishing. </a:t>
            </a:r>
          </a:p>
          <a:p>
            <a:r>
              <a:rPr lang="en-GB" dirty="0"/>
              <a:t>FAIR NOT EQUAL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Support they receive may not be visible to all. </a:t>
            </a:r>
          </a:p>
        </p:txBody>
      </p:sp>
      <p:pic>
        <p:nvPicPr>
          <p:cNvPr id="1026" name="Picture 2" descr="Image result for fair not equal">
            <a:extLst>
              <a:ext uri="{FF2B5EF4-FFF2-40B4-BE49-F238E27FC236}">
                <a16:creationId xmlns:a16="http://schemas.microsoft.com/office/drawing/2014/main" xmlns="" id="{950254E9-71CD-4995-A2E1-F7DCE9FE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36" y="2538412"/>
            <a:ext cx="4598166" cy="31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77ED6-9C2E-49F8-B100-F8C970A0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281FFB-4A7A-4BC6-8751-87B7F825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1675"/>
            <a:ext cx="10178322" cy="4577917"/>
          </a:xfrm>
        </p:spPr>
        <p:txBody>
          <a:bodyPr/>
          <a:lstStyle/>
          <a:p>
            <a:r>
              <a:rPr lang="en-GB" sz="3600" dirty="0"/>
              <a:t>Single serious breach of the school’s behaviour policy.</a:t>
            </a:r>
          </a:p>
          <a:p>
            <a:r>
              <a:rPr lang="en-GB" sz="3600" dirty="0"/>
              <a:t>Persistent breaches of the school’s behaviour policy.</a:t>
            </a:r>
          </a:p>
          <a:p>
            <a:r>
              <a:rPr lang="en-GB" sz="3600" dirty="0"/>
              <a:t>Head teacher’s decision.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7C301-4820-4736-8CB2-D4C8B859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5B60C7-853F-431E-A217-C78D1947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Show Love</a:t>
            </a:r>
          </a:p>
          <a:p>
            <a:r>
              <a:rPr lang="en-GB" sz="4000" dirty="0"/>
              <a:t>Seek Truth</a:t>
            </a:r>
          </a:p>
          <a:p>
            <a:r>
              <a:rPr lang="en-GB" sz="4000" dirty="0"/>
              <a:t>Be Ready</a:t>
            </a:r>
          </a:p>
          <a:p>
            <a:r>
              <a:rPr lang="en-GB" sz="4000" dirty="0"/>
              <a:t>Stay Safe</a:t>
            </a:r>
          </a:p>
        </p:txBody>
      </p:sp>
      <p:pic>
        <p:nvPicPr>
          <p:cNvPr id="2050" name="Picture 2" descr="Image result for heart">
            <a:extLst>
              <a:ext uri="{FF2B5EF4-FFF2-40B4-BE49-F238E27FC236}">
                <a16:creationId xmlns:a16="http://schemas.microsoft.com/office/drawing/2014/main" xmlns="" id="{201EFFA9-E0C5-4F90-AF90-245BF81F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304926"/>
            <a:ext cx="1643019" cy="13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eritas dominican">
            <a:extLst>
              <a:ext uri="{FF2B5EF4-FFF2-40B4-BE49-F238E27FC236}">
                <a16:creationId xmlns:a16="http://schemas.microsoft.com/office/drawing/2014/main" xmlns="" id="{A0D41504-358F-453D-B3F7-5053078F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28" y="2455325"/>
            <a:ext cx="1256644" cy="12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e ready">
            <a:extLst>
              <a:ext uri="{FF2B5EF4-FFF2-40B4-BE49-F238E27FC236}">
                <a16:creationId xmlns:a16="http://schemas.microsoft.com/office/drawing/2014/main" xmlns="" id="{1D8A6277-4A59-45D8-851F-DDA02148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15" y="3011234"/>
            <a:ext cx="1256644" cy="12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ay safe">
            <a:extLst>
              <a:ext uri="{FF2B5EF4-FFF2-40B4-BE49-F238E27FC236}">
                <a16:creationId xmlns:a16="http://schemas.microsoft.com/office/drawing/2014/main" xmlns="" id="{8B06E87C-A175-4170-ADA6-C6D14A455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4531234" y="4462120"/>
            <a:ext cx="2447925" cy="16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6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2BC81-EA9C-436A-809C-2465E975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882E5-BDC1-4404-90B3-518E3864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4555"/>
            <a:ext cx="10178322" cy="4395037"/>
          </a:xfrm>
        </p:spPr>
        <p:txBody>
          <a:bodyPr>
            <a:normAutofit/>
          </a:bodyPr>
          <a:lstStyle/>
          <a:p>
            <a:r>
              <a:rPr lang="en-GB" sz="3600" dirty="0"/>
              <a:t>We never ‘shout’.</a:t>
            </a:r>
          </a:p>
          <a:p>
            <a:r>
              <a:rPr lang="en-GB" sz="3600" dirty="0"/>
              <a:t>We don’t have ‘naughty’ or ‘bad’ children.</a:t>
            </a:r>
          </a:p>
          <a:p>
            <a:r>
              <a:rPr lang="en-GB" sz="3600" dirty="0"/>
              <a:t>We forgive and move on. </a:t>
            </a:r>
          </a:p>
        </p:txBody>
      </p:sp>
    </p:spTree>
    <p:extLst>
      <p:ext uri="{BB962C8B-B14F-4D97-AF65-F5344CB8AC3E}">
        <p14:creationId xmlns:p14="http://schemas.microsoft.com/office/powerpoint/2010/main" val="173328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F548C-055C-46BD-8335-5825A1C5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91839-E9B4-4C19-B99B-5663F005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55465"/>
            <a:ext cx="10178322" cy="4524128"/>
          </a:xfrm>
        </p:spPr>
        <p:txBody>
          <a:bodyPr>
            <a:normAutofit/>
          </a:bodyPr>
          <a:lstStyle/>
          <a:p>
            <a:r>
              <a:rPr lang="en-GB" sz="3200" dirty="0"/>
              <a:t>Fair</a:t>
            </a:r>
          </a:p>
          <a:p>
            <a:r>
              <a:rPr lang="en-GB" sz="3200" dirty="0"/>
              <a:t>Consistent</a:t>
            </a:r>
          </a:p>
          <a:p>
            <a:r>
              <a:rPr lang="en-GB" sz="3200" dirty="0"/>
              <a:t>Transparent</a:t>
            </a:r>
          </a:p>
          <a:p>
            <a:r>
              <a:rPr lang="en-GB" sz="3200" dirty="0"/>
              <a:t>Positive</a:t>
            </a:r>
          </a:p>
          <a:p>
            <a:r>
              <a:rPr lang="en-GB" sz="3200" dirty="0"/>
              <a:t>We believe that every mistake is a learning opportunity and an opportunity to grow</a:t>
            </a:r>
          </a:p>
          <a:p>
            <a:r>
              <a:rPr lang="en-GB" sz="3200" dirty="0"/>
              <a:t>United front</a:t>
            </a:r>
          </a:p>
        </p:txBody>
      </p:sp>
    </p:spTree>
    <p:extLst>
      <p:ext uri="{BB962C8B-B14F-4D97-AF65-F5344CB8AC3E}">
        <p14:creationId xmlns:p14="http://schemas.microsoft.com/office/powerpoint/2010/main" val="211929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F51A5-8B79-445D-A855-9B693159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will we contact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CD16B-31BD-4A12-8B97-6133FA38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3949"/>
            <a:ext cx="10178322" cy="4545644"/>
          </a:xfrm>
        </p:spPr>
        <p:txBody>
          <a:bodyPr>
            <a:normAutofit/>
          </a:bodyPr>
          <a:lstStyle/>
          <a:p>
            <a:r>
              <a:rPr lang="en-GB" sz="3600" dirty="0"/>
              <a:t>Physical violence </a:t>
            </a:r>
            <a:r>
              <a:rPr lang="en-GB" sz="3600" u="sng" dirty="0"/>
              <a:t>which we are aware of</a:t>
            </a:r>
            <a:r>
              <a:rPr lang="en-GB" sz="3600" dirty="0"/>
              <a:t>. </a:t>
            </a:r>
          </a:p>
          <a:p>
            <a:r>
              <a:rPr lang="en-GB" sz="3600" dirty="0"/>
              <a:t>Context is key – swearing in EYFS v swearing in Year 6. </a:t>
            </a:r>
          </a:p>
          <a:p>
            <a:r>
              <a:rPr lang="en-GB" sz="3600" dirty="0"/>
              <a:t>Serious or persistent issues.</a:t>
            </a:r>
          </a:p>
          <a:p>
            <a:r>
              <a:rPr lang="en-GB" sz="3600" dirty="0"/>
              <a:t>Where a matter is unresolved. </a:t>
            </a:r>
          </a:p>
        </p:txBody>
      </p:sp>
    </p:spTree>
    <p:extLst>
      <p:ext uri="{BB962C8B-B14F-4D97-AF65-F5344CB8AC3E}">
        <p14:creationId xmlns:p14="http://schemas.microsoft.com/office/powerpoint/2010/main" val="398022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541DA-B707-479D-AAC2-B5BFB9DC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DD1D68-6681-4864-B8A2-AAC5763EA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262" y="81288"/>
            <a:ext cx="9096174" cy="6695424"/>
          </a:xfrm>
        </p:spPr>
      </p:pic>
    </p:spTree>
    <p:extLst>
      <p:ext uri="{BB962C8B-B14F-4D97-AF65-F5344CB8AC3E}">
        <p14:creationId xmlns:p14="http://schemas.microsoft.com/office/powerpoint/2010/main" val="341449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D8199-6D64-4FAB-ADA4-7B53D17A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 buster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9A8D9-A995-4D61-BC28-BD94FE44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8495"/>
            <a:ext cx="10178322" cy="448109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Xxx did the same thing last week and didn’t get in trouble.</a:t>
            </a:r>
          </a:p>
          <a:p>
            <a:r>
              <a:rPr lang="en-GB" sz="3200" dirty="0"/>
              <a:t>Nothing is being done about </a:t>
            </a:r>
            <a:r>
              <a:rPr lang="en-GB" sz="3200" dirty="0" err="1"/>
              <a:t>xxxx</a:t>
            </a:r>
            <a:r>
              <a:rPr lang="en-GB" sz="3200" dirty="0"/>
              <a:t> pupil.</a:t>
            </a:r>
          </a:p>
          <a:p>
            <a:r>
              <a:rPr lang="en-GB" sz="3200" dirty="0"/>
              <a:t>My child isn’t being treated fairly.</a:t>
            </a:r>
          </a:p>
          <a:p>
            <a:r>
              <a:rPr lang="en-GB" sz="3200" dirty="0"/>
              <a:t>This is the xxx time this has happened.  It has been going on for months.</a:t>
            </a:r>
          </a:p>
          <a:p>
            <a:r>
              <a:rPr lang="en-GB" sz="3200" dirty="0"/>
              <a:t>They are being bullied by xxx.</a:t>
            </a:r>
          </a:p>
          <a:p>
            <a:r>
              <a:rPr lang="en-GB" sz="3200" dirty="0" err="1"/>
              <a:t>Xxxx</a:t>
            </a:r>
            <a:r>
              <a:rPr lang="en-GB" sz="3200" dirty="0"/>
              <a:t> is dangerous/violent.</a:t>
            </a:r>
          </a:p>
          <a:p>
            <a:pPr marL="0" indent="0">
              <a:buNone/>
            </a:pPr>
            <a:r>
              <a:rPr lang="en-GB" sz="32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7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61AD1-034D-4E3C-96F3-F4A8E222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BEHAVIOUR IS COMMUNICATION.</a:t>
            </a:r>
            <a:br>
              <a:rPr lang="en-GB" dirty="0"/>
            </a:br>
            <a:r>
              <a:rPr lang="en-GB" dirty="0"/>
              <a:t>NEGATIVE BEHAVIOUR IS COMMUNICATION OF AN UNMET NEED</a:t>
            </a:r>
          </a:p>
        </p:txBody>
      </p:sp>
      <p:pic>
        <p:nvPicPr>
          <p:cNvPr id="5122" name="Picture 2" descr="Image result for questioning emoji">
            <a:extLst>
              <a:ext uri="{FF2B5EF4-FFF2-40B4-BE49-F238E27FC236}">
                <a16:creationId xmlns:a16="http://schemas.microsoft.com/office/drawing/2014/main" xmlns="" id="{5116CA04-CB07-4A95-890C-D49123DC9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2583649"/>
            <a:ext cx="2616740" cy="26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xmlns="" id="{A94D1035-E3D3-40DD-8900-0ABBC5DA83F5}"/>
              </a:ext>
            </a:extLst>
          </p:cNvPr>
          <p:cNvSpPr/>
          <p:nvPr/>
        </p:nvSpPr>
        <p:spPr>
          <a:xfrm rot="1012245">
            <a:off x="4823670" y="2181763"/>
            <a:ext cx="5958354" cy="38583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A33269-D5E6-402E-A5EB-23EB07231FF8}"/>
              </a:ext>
            </a:extLst>
          </p:cNvPr>
          <p:cNvSpPr txBox="1"/>
          <p:nvPr/>
        </p:nvSpPr>
        <p:spPr>
          <a:xfrm>
            <a:off x="6023295" y="3246539"/>
            <a:ext cx="2969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What are the children trying to tell us through their behaviour? </a:t>
            </a:r>
          </a:p>
        </p:txBody>
      </p:sp>
    </p:spTree>
    <p:extLst>
      <p:ext uri="{BB962C8B-B14F-4D97-AF65-F5344CB8AC3E}">
        <p14:creationId xmlns:p14="http://schemas.microsoft.com/office/powerpoint/2010/main" val="39295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8069B-6935-4024-A776-3E32A61F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trying to tell you about me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85FC5E1F-367C-4280-BA9E-19B1D7B4C476}"/>
              </a:ext>
            </a:extLst>
          </p:cNvPr>
          <p:cNvSpPr/>
          <p:nvPr/>
        </p:nvSpPr>
        <p:spPr>
          <a:xfrm>
            <a:off x="1484851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F573CD-200C-4C50-B4A5-53D41A8DD7F9}"/>
              </a:ext>
            </a:extLst>
          </p:cNvPr>
          <p:cNvSpPr txBox="1"/>
          <p:nvPr/>
        </p:nvSpPr>
        <p:spPr>
          <a:xfrm>
            <a:off x="1543574" y="2189527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home life is tough.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8E4D13A-767A-4553-AF4D-B43BA7EE950F}"/>
              </a:ext>
            </a:extLst>
          </p:cNvPr>
          <p:cNvSpPr/>
          <p:nvPr/>
        </p:nvSpPr>
        <p:spPr>
          <a:xfrm>
            <a:off x="4464340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00690-C66A-40CF-B2D0-49FAA7E43A22}"/>
              </a:ext>
            </a:extLst>
          </p:cNvPr>
          <p:cNvSpPr txBox="1"/>
          <p:nvPr/>
        </p:nvSpPr>
        <p:spPr>
          <a:xfrm>
            <a:off x="4590175" y="2155970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tired.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8E343E4A-4E5B-44ED-95CF-CF7FEB5808FE}"/>
              </a:ext>
            </a:extLst>
          </p:cNvPr>
          <p:cNvSpPr/>
          <p:nvPr/>
        </p:nvSpPr>
        <p:spPr>
          <a:xfrm>
            <a:off x="2182535" y="4270041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4B5E4A-0DB9-415D-8C60-FD131095BFBE}"/>
              </a:ext>
            </a:extLst>
          </p:cNvPr>
          <p:cNvSpPr txBox="1"/>
          <p:nvPr/>
        </p:nvSpPr>
        <p:spPr>
          <a:xfrm>
            <a:off x="2241258" y="4337153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hungry.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E4296597-90CE-44B1-BBCE-05862976853D}"/>
              </a:ext>
            </a:extLst>
          </p:cNvPr>
          <p:cNvSpPr/>
          <p:nvPr/>
        </p:nvSpPr>
        <p:spPr>
          <a:xfrm>
            <a:off x="7274653" y="3180826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FB8111-69D9-4A84-A616-AA30CF6E3902}"/>
              </a:ext>
            </a:extLst>
          </p:cNvPr>
          <p:cNvSpPr txBox="1"/>
          <p:nvPr/>
        </p:nvSpPr>
        <p:spPr>
          <a:xfrm>
            <a:off x="7333376" y="3247938"/>
            <a:ext cx="1996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My parents keep arguing and I’m scared.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8743F69A-03C2-447F-901A-2310E1B6090A}"/>
              </a:ext>
            </a:extLst>
          </p:cNvPr>
          <p:cNvSpPr/>
          <p:nvPr/>
        </p:nvSpPr>
        <p:spPr>
          <a:xfrm>
            <a:off x="4883790" y="4983484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89F717-5032-493C-B36D-FC73C32E9195}"/>
              </a:ext>
            </a:extLst>
          </p:cNvPr>
          <p:cNvSpPr txBox="1"/>
          <p:nvPr/>
        </p:nvSpPr>
        <p:spPr>
          <a:xfrm>
            <a:off x="4942513" y="5050596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feel stupid.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F87939DA-160F-4C5D-8EA5-39DD06DD6854}"/>
              </a:ext>
            </a:extLst>
          </p:cNvPr>
          <p:cNvSpPr/>
          <p:nvPr/>
        </p:nvSpPr>
        <p:spPr>
          <a:xfrm>
            <a:off x="7954162" y="4406607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962F13-6D25-4499-9B3B-2677167E72A2}"/>
              </a:ext>
            </a:extLst>
          </p:cNvPr>
          <p:cNvSpPr txBox="1"/>
          <p:nvPr/>
        </p:nvSpPr>
        <p:spPr>
          <a:xfrm>
            <a:off x="8012885" y="4473719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want the other kids to like me. 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E9048217-87AD-4783-A74D-88B0CC710918}"/>
              </a:ext>
            </a:extLst>
          </p:cNvPr>
          <p:cNvSpPr/>
          <p:nvPr/>
        </p:nvSpPr>
        <p:spPr>
          <a:xfrm>
            <a:off x="7385106" y="1591410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B2C4F5-E064-49B8-AE58-3F91FB19CE7D}"/>
              </a:ext>
            </a:extLst>
          </p:cNvPr>
          <p:cNvSpPr txBox="1"/>
          <p:nvPr/>
        </p:nvSpPr>
        <p:spPr>
          <a:xfrm>
            <a:off x="7443829" y="1658522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one believes in me.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EE4CC94D-6DAC-4B6F-90C4-A502935EF52F}"/>
              </a:ext>
            </a:extLst>
          </p:cNvPr>
          <p:cNvSpPr/>
          <p:nvPr/>
        </p:nvSpPr>
        <p:spPr>
          <a:xfrm>
            <a:off x="4883790" y="339767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5449E8-05B0-4E7B-A86A-4B702EDBECB1}"/>
              </a:ext>
            </a:extLst>
          </p:cNvPr>
          <p:cNvSpPr txBox="1"/>
          <p:nvPr/>
        </p:nvSpPr>
        <p:spPr>
          <a:xfrm>
            <a:off x="4942513" y="3464784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bored. 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4AC8185A-A9E1-41E7-84D4-2E46E5E7951D}"/>
              </a:ext>
            </a:extLst>
          </p:cNvPr>
          <p:cNvSpPr/>
          <p:nvPr/>
        </p:nvSpPr>
        <p:spPr>
          <a:xfrm>
            <a:off x="1750502" y="322261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0F40D6-EF42-4094-B70C-298D6A277B00}"/>
              </a:ext>
            </a:extLst>
          </p:cNvPr>
          <p:cNvSpPr txBox="1"/>
          <p:nvPr/>
        </p:nvSpPr>
        <p:spPr>
          <a:xfrm>
            <a:off x="1809225" y="3289724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not feeling well.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D6DEE236-5D2E-4964-99DD-E60D054A7510}"/>
              </a:ext>
            </a:extLst>
          </p:cNvPr>
          <p:cNvSpPr/>
          <p:nvPr/>
        </p:nvSpPr>
        <p:spPr>
          <a:xfrm>
            <a:off x="7334074" y="5419928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373CF7-1BBD-4D58-B5D5-97F02252F449}"/>
              </a:ext>
            </a:extLst>
          </p:cNvPr>
          <p:cNvSpPr txBox="1"/>
          <p:nvPr/>
        </p:nvSpPr>
        <p:spPr>
          <a:xfrm>
            <a:off x="7392797" y="5487040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feel insecure. 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20B86884-2F56-4253-BB31-D73A74EBB00E}"/>
              </a:ext>
            </a:extLst>
          </p:cNvPr>
          <p:cNvSpPr/>
          <p:nvPr/>
        </p:nvSpPr>
        <p:spPr>
          <a:xfrm>
            <a:off x="1856061" y="5618136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D8ADAC-93CC-48A3-B68C-0D516A87768B}"/>
              </a:ext>
            </a:extLst>
          </p:cNvPr>
          <p:cNvSpPr txBox="1"/>
          <p:nvPr/>
        </p:nvSpPr>
        <p:spPr>
          <a:xfrm>
            <a:off x="1914784" y="5685248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xmlns="" id="{36EA084D-D1B5-43FF-ADD4-063A5B603426}"/>
              </a:ext>
            </a:extLst>
          </p:cNvPr>
          <p:cNvSpPr/>
          <p:nvPr/>
        </p:nvSpPr>
        <p:spPr>
          <a:xfrm>
            <a:off x="9606793" y="252530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D88DE7-B300-4F57-82AC-1065E7C42C36}"/>
              </a:ext>
            </a:extLst>
          </p:cNvPr>
          <p:cNvSpPr txBox="1"/>
          <p:nvPr/>
        </p:nvSpPr>
        <p:spPr>
          <a:xfrm>
            <a:off x="9665516" y="2592414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worried about the holidays.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xmlns="" id="{92CCE7F6-970A-46FB-B387-56703C5A03C7}"/>
              </a:ext>
            </a:extLst>
          </p:cNvPr>
          <p:cNvSpPr/>
          <p:nvPr/>
        </p:nvSpPr>
        <p:spPr>
          <a:xfrm>
            <a:off x="9773172" y="5275666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4AC0D5-051B-42D6-9CFE-0798BBB65657}"/>
              </a:ext>
            </a:extLst>
          </p:cNvPr>
          <p:cNvSpPr txBox="1"/>
          <p:nvPr/>
        </p:nvSpPr>
        <p:spPr>
          <a:xfrm>
            <a:off x="9831895" y="5342778"/>
            <a:ext cx="1870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I’ve heard my parents talking about money. </a:t>
            </a:r>
          </a:p>
        </p:txBody>
      </p:sp>
    </p:spTree>
    <p:extLst>
      <p:ext uri="{BB962C8B-B14F-4D97-AF65-F5344CB8AC3E}">
        <p14:creationId xmlns:p14="http://schemas.microsoft.com/office/powerpoint/2010/main" val="395267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8069B-6935-4024-A776-3E32A61F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trying to tell you about </a:t>
            </a:r>
            <a:r>
              <a:rPr lang="en-GB" dirty="0" err="1"/>
              <a:t>mY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Environment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85FC5E1F-367C-4280-BA9E-19B1D7B4C476}"/>
              </a:ext>
            </a:extLst>
          </p:cNvPr>
          <p:cNvSpPr/>
          <p:nvPr/>
        </p:nvSpPr>
        <p:spPr>
          <a:xfrm>
            <a:off x="1484851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F573CD-200C-4C50-B4A5-53D41A8DD7F9}"/>
              </a:ext>
            </a:extLst>
          </p:cNvPr>
          <p:cNvSpPr txBox="1"/>
          <p:nvPr/>
        </p:nvSpPr>
        <p:spPr>
          <a:xfrm>
            <a:off x="1543574" y="2189527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It’s too loud.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8E4D13A-767A-4553-AF4D-B43BA7EE950F}"/>
              </a:ext>
            </a:extLst>
          </p:cNvPr>
          <p:cNvSpPr/>
          <p:nvPr/>
        </p:nvSpPr>
        <p:spPr>
          <a:xfrm>
            <a:off x="4464340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00690-C66A-40CF-B2D0-49FAA7E43A22}"/>
              </a:ext>
            </a:extLst>
          </p:cNvPr>
          <p:cNvSpPr txBox="1"/>
          <p:nvPr/>
        </p:nvSpPr>
        <p:spPr>
          <a:xfrm>
            <a:off x="4527257" y="2155971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It’s too hot/cold.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8E343E4A-4E5B-44ED-95CF-CF7FEB5808FE}"/>
              </a:ext>
            </a:extLst>
          </p:cNvPr>
          <p:cNvSpPr/>
          <p:nvPr/>
        </p:nvSpPr>
        <p:spPr>
          <a:xfrm>
            <a:off x="2182535" y="4270041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4B5E4A-0DB9-415D-8C60-FD131095BFBE}"/>
              </a:ext>
            </a:extLst>
          </p:cNvPr>
          <p:cNvSpPr txBox="1"/>
          <p:nvPr/>
        </p:nvSpPr>
        <p:spPr>
          <a:xfrm>
            <a:off x="2241258" y="4337153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draft annoying me.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E4296597-90CE-44B1-BBCE-05862976853D}"/>
              </a:ext>
            </a:extLst>
          </p:cNvPr>
          <p:cNvSpPr/>
          <p:nvPr/>
        </p:nvSpPr>
        <p:spPr>
          <a:xfrm>
            <a:off x="7274653" y="3180826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FB8111-69D9-4A84-A616-AA30CF6E3902}"/>
              </a:ext>
            </a:extLst>
          </p:cNvPr>
          <p:cNvSpPr txBox="1"/>
          <p:nvPr/>
        </p:nvSpPr>
        <p:spPr>
          <a:xfrm>
            <a:off x="7274653" y="3247938"/>
            <a:ext cx="205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I’m distracted by what’s going on outside.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8743F69A-03C2-447F-901A-2310E1B6090A}"/>
              </a:ext>
            </a:extLst>
          </p:cNvPr>
          <p:cNvSpPr/>
          <p:nvPr/>
        </p:nvSpPr>
        <p:spPr>
          <a:xfrm>
            <a:off x="4883790" y="4983484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F87939DA-160F-4C5D-8EA5-39DD06DD6854}"/>
              </a:ext>
            </a:extLst>
          </p:cNvPr>
          <p:cNvSpPr/>
          <p:nvPr/>
        </p:nvSpPr>
        <p:spPr>
          <a:xfrm>
            <a:off x="7954162" y="4406607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E9048217-87AD-4783-A74D-88B0CC710918}"/>
              </a:ext>
            </a:extLst>
          </p:cNvPr>
          <p:cNvSpPr/>
          <p:nvPr/>
        </p:nvSpPr>
        <p:spPr>
          <a:xfrm>
            <a:off x="7385106" y="1591410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B2C4F5-E064-49B8-AE58-3F91FB19CE7D}"/>
              </a:ext>
            </a:extLst>
          </p:cNvPr>
          <p:cNvSpPr txBox="1"/>
          <p:nvPr/>
        </p:nvSpPr>
        <p:spPr>
          <a:xfrm>
            <a:off x="7443829" y="1658522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It’s too busy.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EE4CC94D-6DAC-4B6F-90C4-A502935EF52F}"/>
              </a:ext>
            </a:extLst>
          </p:cNvPr>
          <p:cNvSpPr/>
          <p:nvPr/>
        </p:nvSpPr>
        <p:spPr>
          <a:xfrm>
            <a:off x="4883790" y="339767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5449E8-05B0-4E7B-A86A-4B702EDBECB1}"/>
              </a:ext>
            </a:extLst>
          </p:cNvPr>
          <p:cNvSpPr txBox="1"/>
          <p:nvPr/>
        </p:nvSpPr>
        <p:spPr>
          <a:xfrm>
            <a:off x="4942513" y="3464784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can’t see the board. 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4AC8185A-A9E1-41E7-84D4-2E46E5E7951D}"/>
              </a:ext>
            </a:extLst>
          </p:cNvPr>
          <p:cNvSpPr/>
          <p:nvPr/>
        </p:nvSpPr>
        <p:spPr>
          <a:xfrm>
            <a:off x="1750502" y="322261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0F40D6-EF42-4094-B70C-298D6A277B00}"/>
              </a:ext>
            </a:extLst>
          </p:cNvPr>
          <p:cNvSpPr txBox="1"/>
          <p:nvPr/>
        </p:nvSpPr>
        <p:spPr>
          <a:xfrm>
            <a:off x="1809225" y="3289724"/>
            <a:ext cx="1870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Other people keep annoying me.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D6DEE236-5D2E-4964-99DD-E60D054A7510}"/>
              </a:ext>
            </a:extLst>
          </p:cNvPr>
          <p:cNvSpPr/>
          <p:nvPr/>
        </p:nvSpPr>
        <p:spPr>
          <a:xfrm>
            <a:off x="7334074" y="5419928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20B86884-2F56-4253-BB31-D73A74EBB00E}"/>
              </a:ext>
            </a:extLst>
          </p:cNvPr>
          <p:cNvSpPr/>
          <p:nvPr/>
        </p:nvSpPr>
        <p:spPr>
          <a:xfrm>
            <a:off x="1856061" y="5618136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D8ADAC-93CC-48A3-B68C-0D516A87768B}"/>
              </a:ext>
            </a:extLst>
          </p:cNvPr>
          <p:cNvSpPr txBox="1"/>
          <p:nvPr/>
        </p:nvSpPr>
        <p:spPr>
          <a:xfrm>
            <a:off x="1914784" y="5685248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4344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8069B-6935-4024-A776-3E32A61F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trying to tell you about you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85FC5E1F-367C-4280-BA9E-19B1D7B4C476}"/>
              </a:ext>
            </a:extLst>
          </p:cNvPr>
          <p:cNvSpPr/>
          <p:nvPr/>
        </p:nvSpPr>
        <p:spPr>
          <a:xfrm>
            <a:off x="1484851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F573CD-200C-4C50-B4A5-53D41A8DD7F9}"/>
              </a:ext>
            </a:extLst>
          </p:cNvPr>
          <p:cNvSpPr txBox="1"/>
          <p:nvPr/>
        </p:nvSpPr>
        <p:spPr>
          <a:xfrm>
            <a:off x="1543574" y="2189527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lessons bore me.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8E4D13A-767A-4553-AF4D-B43BA7EE950F}"/>
              </a:ext>
            </a:extLst>
          </p:cNvPr>
          <p:cNvSpPr/>
          <p:nvPr/>
        </p:nvSpPr>
        <p:spPr>
          <a:xfrm>
            <a:off x="4464340" y="2122415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00690-C66A-40CF-B2D0-49FAA7E43A22}"/>
              </a:ext>
            </a:extLst>
          </p:cNvPr>
          <p:cNvSpPr txBox="1"/>
          <p:nvPr/>
        </p:nvSpPr>
        <p:spPr>
          <a:xfrm>
            <a:off x="4527257" y="2155971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know you don’t like me.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8E343E4A-4E5B-44ED-95CF-CF7FEB5808FE}"/>
              </a:ext>
            </a:extLst>
          </p:cNvPr>
          <p:cNvSpPr/>
          <p:nvPr/>
        </p:nvSpPr>
        <p:spPr>
          <a:xfrm>
            <a:off x="2182535" y="4270041"/>
            <a:ext cx="1996580" cy="9233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4B5E4A-0DB9-415D-8C60-FD131095BFBE}"/>
              </a:ext>
            </a:extLst>
          </p:cNvPr>
          <p:cNvSpPr txBox="1"/>
          <p:nvPr/>
        </p:nvSpPr>
        <p:spPr>
          <a:xfrm>
            <a:off x="2241258" y="4337153"/>
            <a:ext cx="18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act like you don’t want to be here.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E4296597-90CE-44B1-BBCE-05862976853D}"/>
              </a:ext>
            </a:extLst>
          </p:cNvPr>
          <p:cNvSpPr/>
          <p:nvPr/>
        </p:nvSpPr>
        <p:spPr>
          <a:xfrm>
            <a:off x="7274653" y="3180826"/>
            <a:ext cx="1996580" cy="8519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FB8111-69D9-4A84-A616-AA30CF6E3902}"/>
              </a:ext>
            </a:extLst>
          </p:cNvPr>
          <p:cNvSpPr txBox="1"/>
          <p:nvPr/>
        </p:nvSpPr>
        <p:spPr>
          <a:xfrm>
            <a:off x="7274653" y="3247938"/>
            <a:ext cx="20553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 haven’t bothered to build a relationship with me.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8743F69A-03C2-447F-901A-2310E1B6090A}"/>
              </a:ext>
            </a:extLst>
          </p:cNvPr>
          <p:cNvSpPr/>
          <p:nvPr/>
        </p:nvSpPr>
        <p:spPr>
          <a:xfrm>
            <a:off x="4883790" y="4983484"/>
            <a:ext cx="1996580" cy="109014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F87939DA-160F-4C5D-8EA5-39DD06DD6854}"/>
              </a:ext>
            </a:extLst>
          </p:cNvPr>
          <p:cNvSpPr/>
          <p:nvPr/>
        </p:nvSpPr>
        <p:spPr>
          <a:xfrm>
            <a:off x="7954162" y="4406607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E9048217-87AD-4783-A74D-88B0CC710918}"/>
              </a:ext>
            </a:extLst>
          </p:cNvPr>
          <p:cNvSpPr/>
          <p:nvPr/>
        </p:nvSpPr>
        <p:spPr>
          <a:xfrm>
            <a:off x="7385106" y="1591410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B2C4F5-E064-49B8-AE58-3F91FB19CE7D}"/>
              </a:ext>
            </a:extLst>
          </p:cNvPr>
          <p:cNvSpPr txBox="1"/>
          <p:nvPr/>
        </p:nvSpPr>
        <p:spPr>
          <a:xfrm>
            <a:off x="7443829" y="1658522"/>
            <a:ext cx="187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aren’t fair/consistent.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EE4CC94D-6DAC-4B6F-90C4-A502935EF52F}"/>
              </a:ext>
            </a:extLst>
          </p:cNvPr>
          <p:cNvSpPr/>
          <p:nvPr/>
        </p:nvSpPr>
        <p:spPr>
          <a:xfrm>
            <a:off x="4883790" y="3397672"/>
            <a:ext cx="1996580" cy="93948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5449E8-05B0-4E7B-A86A-4B702EDBECB1}"/>
              </a:ext>
            </a:extLst>
          </p:cNvPr>
          <p:cNvSpPr txBox="1"/>
          <p:nvPr/>
        </p:nvSpPr>
        <p:spPr>
          <a:xfrm>
            <a:off x="4942513" y="3464784"/>
            <a:ext cx="18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are grumpy and taking it out on me. 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4AC8185A-A9E1-41E7-84D4-2E46E5E7951D}"/>
              </a:ext>
            </a:extLst>
          </p:cNvPr>
          <p:cNvSpPr/>
          <p:nvPr/>
        </p:nvSpPr>
        <p:spPr>
          <a:xfrm>
            <a:off x="1750502" y="3222612"/>
            <a:ext cx="1996580" cy="7134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0F40D6-EF42-4094-B70C-298D6A277B00}"/>
              </a:ext>
            </a:extLst>
          </p:cNvPr>
          <p:cNvSpPr txBox="1"/>
          <p:nvPr/>
        </p:nvSpPr>
        <p:spPr>
          <a:xfrm>
            <a:off x="1809225" y="3289724"/>
            <a:ext cx="1870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 haven’t earned my respect.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D6DEE236-5D2E-4964-99DD-E60D054A7510}"/>
              </a:ext>
            </a:extLst>
          </p:cNvPr>
          <p:cNvSpPr/>
          <p:nvPr/>
        </p:nvSpPr>
        <p:spPr>
          <a:xfrm>
            <a:off x="7334074" y="5419928"/>
            <a:ext cx="1996580" cy="9904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20B86884-2F56-4253-BB31-D73A74EBB00E}"/>
              </a:ext>
            </a:extLst>
          </p:cNvPr>
          <p:cNvSpPr/>
          <p:nvPr/>
        </p:nvSpPr>
        <p:spPr>
          <a:xfrm>
            <a:off x="1856061" y="5618136"/>
            <a:ext cx="1996580" cy="99044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D8ADAC-93CC-48A3-B68C-0D516A87768B}"/>
              </a:ext>
            </a:extLst>
          </p:cNvPr>
          <p:cNvSpPr txBox="1"/>
          <p:nvPr/>
        </p:nvSpPr>
        <p:spPr>
          <a:xfrm>
            <a:off x="1914784" y="5685248"/>
            <a:ext cx="18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behaviour management is rubbish!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04679C4-64B3-4BE1-AED3-A13B5289D54C}"/>
              </a:ext>
            </a:extLst>
          </p:cNvPr>
          <p:cNvSpPr txBox="1"/>
          <p:nvPr/>
        </p:nvSpPr>
        <p:spPr>
          <a:xfrm>
            <a:off x="4922939" y="4938793"/>
            <a:ext cx="187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 haven’t bothered to set up/use my behaviour chart/reward system.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D96800-1689-416D-B0ED-8ADF99E09CD2}"/>
              </a:ext>
            </a:extLst>
          </p:cNvPr>
          <p:cNvSpPr txBox="1"/>
          <p:nvPr/>
        </p:nvSpPr>
        <p:spPr>
          <a:xfrm>
            <a:off x="7366931" y="5439764"/>
            <a:ext cx="18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make me feel small/belittled/</a:t>
            </a:r>
          </a:p>
          <a:p>
            <a:r>
              <a:rPr lang="en-GB" dirty="0"/>
              <a:t>humiliated/scared.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12249F-CB76-4468-9841-B5CECFC85CD4}"/>
              </a:ext>
            </a:extLst>
          </p:cNvPr>
          <p:cNvSpPr txBox="1"/>
          <p:nvPr/>
        </p:nvSpPr>
        <p:spPr>
          <a:xfrm>
            <a:off x="7895439" y="4388114"/>
            <a:ext cx="20553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You haven’t given me the tools I need to support my learning. </a:t>
            </a:r>
          </a:p>
        </p:txBody>
      </p:sp>
    </p:spTree>
    <p:extLst>
      <p:ext uri="{BB962C8B-B14F-4D97-AF65-F5344CB8AC3E}">
        <p14:creationId xmlns:p14="http://schemas.microsoft.com/office/powerpoint/2010/main" val="78113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B8067-B3DB-44EB-B5CC-E1643B2B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Visible consistency,</a:t>
            </a:r>
            <a:br>
              <a:rPr lang="en-GB" dirty="0"/>
            </a:br>
            <a:r>
              <a:rPr lang="en-GB" sz="3600" dirty="0"/>
              <a:t>Relentless routines…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F96F0-4F7B-43C0-90B9-D8D2C9E4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3" y="2354095"/>
            <a:ext cx="10486417" cy="359359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Meeting &amp; Greeting. </a:t>
            </a:r>
          </a:p>
          <a:p>
            <a:pPr marL="0" indent="0">
              <a:buNone/>
            </a:pPr>
            <a:r>
              <a:rPr lang="en-GB" dirty="0"/>
              <a:t>‘Teacher’ stands at classroom door ‘Good morning xxx’ </a:t>
            </a:r>
          </a:p>
          <a:p>
            <a:pPr marL="0" indent="0">
              <a:buNone/>
            </a:pPr>
            <a:r>
              <a:rPr lang="en-GB" dirty="0"/>
              <a:t>with a handshake and eye contact. </a:t>
            </a:r>
          </a:p>
          <a:p>
            <a:pPr marL="0" indent="0">
              <a:buNone/>
            </a:pPr>
            <a:r>
              <a:rPr lang="en-GB" dirty="0"/>
              <a:t>SLT out at beginning and end of the day.</a:t>
            </a:r>
          </a:p>
          <a:p>
            <a:pPr marL="0" indent="0">
              <a:buNone/>
            </a:pPr>
            <a:r>
              <a:rPr lang="en-GB" dirty="0"/>
              <a:t>2. Mindful Manners.</a:t>
            </a:r>
          </a:p>
          <a:p>
            <a:pPr marL="0" indent="0">
              <a:buNone/>
            </a:pPr>
            <a:r>
              <a:rPr lang="en-GB" dirty="0"/>
              <a:t>Expected that children will open doors, walk down the corridor </a:t>
            </a:r>
          </a:p>
          <a:p>
            <a:pPr marL="0" indent="0">
              <a:buNone/>
            </a:pPr>
            <a:r>
              <a:rPr lang="en-GB" dirty="0"/>
              <a:t>Quietly, say please and thank you, greet adults appropriately. </a:t>
            </a:r>
          </a:p>
          <a:p>
            <a:pPr marL="0" indent="0">
              <a:buNone/>
            </a:pPr>
            <a:r>
              <a:rPr lang="en-GB" dirty="0"/>
              <a:t>3. Quiet Lining. </a:t>
            </a:r>
          </a:p>
        </p:txBody>
      </p:sp>
      <p:sp>
        <p:nvSpPr>
          <p:cNvPr id="4" name="AutoShape 2" descr="Image result for no shouting">
            <a:extLst>
              <a:ext uri="{FF2B5EF4-FFF2-40B4-BE49-F238E27FC236}">
                <a16:creationId xmlns:a16="http://schemas.microsoft.com/office/drawing/2014/main" xmlns="" id="{549030AF-8E24-48A6-9E13-D0AED08EEE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5077E3-29E6-4B20-9992-5E647E08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56" y="1167977"/>
            <a:ext cx="3567344" cy="2557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51D594-6CAE-42C1-921D-6E29E4B8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686" y="4061253"/>
            <a:ext cx="1994437" cy="26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AC5B8-BB4E-4814-9ADB-0EC66432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First attention for best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E8C49-73C1-4954-A1E9-492130E6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970" y="1317058"/>
            <a:ext cx="3598060" cy="2331362"/>
          </a:xfrm>
        </p:spPr>
        <p:txBody>
          <a:bodyPr/>
          <a:lstStyle/>
          <a:p>
            <a:r>
              <a:rPr lang="en-GB" dirty="0"/>
              <a:t>No more cloud!</a:t>
            </a:r>
          </a:p>
        </p:txBody>
      </p:sp>
      <p:pic>
        <p:nvPicPr>
          <p:cNvPr id="4098" name="Picture 2" descr="Image result for sunshine">
            <a:extLst>
              <a:ext uri="{FF2B5EF4-FFF2-40B4-BE49-F238E27FC236}">
                <a16:creationId xmlns:a16="http://schemas.microsoft.com/office/drawing/2014/main" xmlns="" id="{79AC9647-0EA1-423E-824A-FFBCA4E7A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b="4474"/>
          <a:stretch/>
        </p:blipFill>
        <p:spPr bwMode="auto">
          <a:xfrm>
            <a:off x="2097454" y="2969363"/>
            <a:ext cx="1668901" cy="1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ainbow pot of gold">
            <a:extLst>
              <a:ext uri="{FF2B5EF4-FFF2-40B4-BE49-F238E27FC236}">
                <a16:creationId xmlns:a16="http://schemas.microsoft.com/office/drawing/2014/main" xmlns="" id="{26248426-DB81-4FE4-8128-6089F213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41" y="1929047"/>
            <a:ext cx="1690514" cy="10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loud">
            <a:extLst>
              <a:ext uri="{FF2B5EF4-FFF2-40B4-BE49-F238E27FC236}">
                <a16:creationId xmlns:a16="http://schemas.microsoft.com/office/drawing/2014/main" xmlns="" id="{204E8A15-6237-482C-9ECD-F6EE9CC1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60" y="4361935"/>
            <a:ext cx="1668901" cy="9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B7F83-3874-4D9B-821C-CB822FC5E163}"/>
              </a:ext>
            </a:extLst>
          </p:cNvPr>
          <p:cNvSpPr txBox="1"/>
          <p:nvPr/>
        </p:nvSpPr>
        <p:spPr>
          <a:xfrm>
            <a:off x="3750622" y="3438495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Everyone else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902D78-FA27-4A4A-B71F-FDB87D190841}"/>
              </a:ext>
            </a:extLst>
          </p:cNvPr>
          <p:cNvSpPr txBox="1"/>
          <p:nvPr/>
        </p:nvSpPr>
        <p:spPr>
          <a:xfrm>
            <a:off x="3771544" y="2187148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Taylor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12E857-5081-4F83-91C7-4A3660A3E3A1}"/>
              </a:ext>
            </a:extLst>
          </p:cNvPr>
          <p:cNvSpPr txBox="1"/>
          <p:nvPr/>
        </p:nvSpPr>
        <p:spPr>
          <a:xfrm>
            <a:off x="3787968" y="4361935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 Kane</a:t>
            </a:r>
          </a:p>
        </p:txBody>
      </p:sp>
      <p:pic>
        <p:nvPicPr>
          <p:cNvPr id="4104" name="Picture 8" descr="Image result for cloud">
            <a:extLst>
              <a:ext uri="{FF2B5EF4-FFF2-40B4-BE49-F238E27FC236}">
                <a16:creationId xmlns:a16="http://schemas.microsoft.com/office/drawing/2014/main" xmlns="" id="{466B0F19-11DA-4015-923E-BEEBE587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2" b="20682"/>
          <a:stretch/>
        </p:blipFill>
        <p:spPr bwMode="auto">
          <a:xfrm>
            <a:off x="2097454" y="5221099"/>
            <a:ext cx="1668901" cy="13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67A9F9-3710-4905-8AE3-D468ACA24B28}"/>
              </a:ext>
            </a:extLst>
          </p:cNvPr>
          <p:cNvSpPr txBox="1"/>
          <p:nvPr/>
        </p:nvSpPr>
        <p:spPr>
          <a:xfrm>
            <a:off x="3787968" y="5646892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 Stanton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xmlns="" id="{CEC99718-293E-49BA-9248-CB5C5FBEB3FC}"/>
              </a:ext>
            </a:extLst>
          </p:cNvPr>
          <p:cNvSpPr/>
          <p:nvPr/>
        </p:nvSpPr>
        <p:spPr>
          <a:xfrm>
            <a:off x="7004807" y="2315361"/>
            <a:ext cx="4504888" cy="333153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B9080-24A9-4C03-ABD0-F573922A0F47}"/>
              </a:ext>
            </a:extLst>
          </p:cNvPr>
          <p:cNvSpPr txBox="1"/>
          <p:nvPr/>
        </p:nvSpPr>
        <p:spPr>
          <a:xfrm>
            <a:off x="7550092" y="2809190"/>
            <a:ext cx="3390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do you think when you see this? </a:t>
            </a:r>
          </a:p>
        </p:txBody>
      </p:sp>
    </p:spTree>
    <p:extLst>
      <p:ext uri="{BB962C8B-B14F-4D97-AF65-F5344CB8AC3E}">
        <p14:creationId xmlns:p14="http://schemas.microsoft.com/office/powerpoint/2010/main" val="20217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74220-E26F-4965-ABFB-6657FF1E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ATTENTION FOR BEST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ABD129-6631-468B-891C-7BBC584E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500" dirty="0"/>
              <a:t>PIP &amp; RIP</a:t>
            </a:r>
          </a:p>
          <a:p>
            <a:r>
              <a:rPr lang="en-GB" sz="3500" dirty="0"/>
              <a:t>Praise in Public, Reprimand in Private. </a:t>
            </a:r>
          </a:p>
          <a:p>
            <a:r>
              <a:rPr lang="en-GB" sz="3500" dirty="0"/>
              <a:t>Recognise pupils who are demonstrating ‘Expected Behaviour’.  Reward those who are going ‘Over and Above’.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9424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7992</TotalTime>
  <Words>1089</Words>
  <Application>Microsoft Macintosh PowerPoint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Times New Roman</vt:lpstr>
      <vt:lpstr>Badge</vt:lpstr>
      <vt:lpstr>Behaviour at  st cath’s</vt:lpstr>
      <vt:lpstr>OUR RULES:</vt:lpstr>
      <vt:lpstr>BEHAVIOUR IS COMMUNICATION. NEGATIVE BEHAVIOUR IS COMMUNICATION OF AN UNMET NEED</vt:lpstr>
      <vt:lpstr>I’m trying to tell you about me</vt:lpstr>
      <vt:lpstr>I’m trying to tell you about mY Environment</vt:lpstr>
      <vt:lpstr>I’m trying to tell you about you</vt:lpstr>
      <vt:lpstr>1. Visible consistency, Relentless routines… </vt:lpstr>
      <vt:lpstr>2. First attention for best conduct</vt:lpstr>
      <vt:lpstr>FIRST ATTENTION FOR BEST CONDUCT</vt:lpstr>
      <vt:lpstr>Rewards</vt:lpstr>
      <vt:lpstr>Recognition boards</vt:lpstr>
      <vt:lpstr>PowerPoint Presentation</vt:lpstr>
      <vt:lpstr>3 types of behaviour</vt:lpstr>
      <vt:lpstr>Stepped sanctions – low level behaviour</vt:lpstr>
      <vt:lpstr>PowerPoint Presentation</vt:lpstr>
      <vt:lpstr>PowerPoint Presentation</vt:lpstr>
      <vt:lpstr>Consequences/ Restorative follow up</vt:lpstr>
      <vt:lpstr>Pupils with additional needs</vt:lpstr>
      <vt:lpstr>exclusions</vt:lpstr>
      <vt:lpstr>Language we use</vt:lpstr>
      <vt:lpstr>KEY Principles</vt:lpstr>
      <vt:lpstr>When will we contact you</vt:lpstr>
      <vt:lpstr>PowerPoint Presentation</vt:lpstr>
      <vt:lpstr>Myth buster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at  st cath’s</dc:title>
  <dc:creator>Nicola Kane</dc:creator>
  <cp:lastModifiedBy>Stephanie Taylor</cp:lastModifiedBy>
  <cp:revision>69</cp:revision>
  <cp:lastPrinted>2020-01-06T08:58:58Z</cp:lastPrinted>
  <dcterms:created xsi:type="dcterms:W3CDTF">2019-11-01T18:12:14Z</dcterms:created>
  <dcterms:modified xsi:type="dcterms:W3CDTF">2020-06-02T11:52:57Z</dcterms:modified>
</cp:coreProperties>
</file>