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64" r:id="rId6"/>
    <p:sldId id="282" r:id="rId7"/>
    <p:sldId id="278" r:id="rId8"/>
    <p:sldId id="281" r:id="rId9"/>
    <p:sldId id="257"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7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25/09/2020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25/09/2020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ideo" Target="https://www.youtube.com/embed/BjLQLtCQgeM?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Cun9t5Z_zH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2120370"/>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Patience</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626" y="2977187"/>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3112" y="324124"/>
            <a:ext cx="850175" cy="850175"/>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1861B79-6ACF-42BB-9783-2E5905523A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69" b="6507"/>
          <a:stretch/>
        </p:blipFill>
        <p:spPr bwMode="auto">
          <a:xfrm>
            <a:off x="4790193" y="4188178"/>
            <a:ext cx="1685925" cy="21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8" y="2891863"/>
            <a:ext cx="10158811" cy="1325563"/>
          </a:xfrm>
        </p:spPr>
        <p:txBody>
          <a:bodyPr>
            <a:normAutofit fontScale="90000"/>
          </a:bodyPr>
          <a:lstStyle/>
          <a:p>
            <a:pPr algn="ctr"/>
            <a:br>
              <a:rPr lang="en-GB" sz="6000" b="1" dirty="0">
                <a:latin typeface="Segoe Script" panose="020B0504020000000003" pitchFamily="34" charset="0"/>
              </a:rPr>
            </a:br>
            <a:br>
              <a:rPr lang="en-GB" sz="6000" b="1" dirty="0">
                <a:latin typeface="Segoe Script" panose="020B0504020000000003" pitchFamily="34" charset="0"/>
              </a:rPr>
            </a:br>
            <a:r>
              <a:rPr lang="en-GB" sz="6000" b="1" dirty="0">
                <a:latin typeface="Segoe Script" panose="020B0504020000000003" pitchFamily="34" charset="0"/>
              </a:rPr>
              <a:t>WE LISTEN TO THE WORD OF GOD</a:t>
            </a:r>
            <a:br>
              <a:rPr lang="en-GB" sz="6000" b="1" dirty="0">
                <a:latin typeface="Segoe Script" panose="020B0504020000000003" pitchFamily="34" charset="0"/>
              </a:rPr>
            </a:br>
            <a:r>
              <a:rPr lang="en-GB" sz="2800" b="1" dirty="0">
                <a:latin typeface="Segoe Script" panose="020B0504020000000003" pitchFamily="34" charset="0"/>
              </a:rPr>
              <a:t>“Be patient, therefore, brothers, until the coming of the Lord. See how the farmer waits for the precious fruit of the earth, being patient with it until it receives the early and the late rains. You too must be patient. Make your hearts firm, because the coming of the Lord is at hand.” [James 5:7]</a:t>
            </a:r>
            <a:br>
              <a:rPr lang="en-GB" sz="2800" b="1" dirty="0">
                <a:latin typeface="Segoe Script" panose="020B0504020000000003" pitchFamily="34" charset="0"/>
              </a:rPr>
            </a:br>
            <a:br>
              <a:rPr lang="en-GB" sz="2800" b="1" dirty="0">
                <a:latin typeface="Segoe Script" panose="020B0504020000000003" pitchFamily="34" charset="0"/>
              </a:rPr>
            </a:br>
            <a:br>
              <a:rPr lang="en-GB" b="1" dirty="0"/>
            </a:br>
            <a:br>
              <a:rPr lang="en-GB" sz="6600" dirty="0">
                <a:latin typeface="Segoe Script" panose="020B0504020000000003" pitchFamily="34" charset="0"/>
              </a:rPr>
            </a:b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6" name="Glebe Court, Lych Gate 17">
            <a:hlinkClick r:id="" action="ppaction://media"/>
            <a:extLst>
              <a:ext uri="{FF2B5EF4-FFF2-40B4-BE49-F238E27FC236}">
                <a16:creationId xmlns:a16="http://schemas.microsoft.com/office/drawing/2014/main" id="{78844660-44A2-4166-9CB8-287B611A1C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11734" y="4828823"/>
            <a:ext cx="609600" cy="609600"/>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mc:Choice xmlns:p14="http://schemas.microsoft.com/office/powerpoint/2010/main" Requires="p14">
      <p:transition spd="slow" p14:dur="2000" advClick="0" advTm="28000"/>
    </mc:Choice>
    <mc:Fallback>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5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2156177" y="279189"/>
            <a:ext cx="9398161" cy="3001798"/>
          </a:xfrm>
        </p:spPr>
        <p:txBody>
          <a:bodyPr>
            <a:noAutofit/>
          </a:bodyPr>
          <a:lstStyle/>
          <a:p>
            <a:pPr algn="ctr"/>
            <a:r>
              <a:rPr lang="en-GB" sz="4000" b="1" dirty="0">
                <a:latin typeface="Segoe Script" panose="020B0504020000000003" pitchFamily="34" charset="0"/>
              </a:rPr>
              <a:t>RESPOND</a:t>
            </a:r>
            <a:br>
              <a:rPr lang="en-GB" sz="4000" dirty="0">
                <a:latin typeface="Segoe Script" panose="020B0504020000000003" pitchFamily="34" charset="0"/>
              </a:rPr>
            </a:br>
            <a:r>
              <a:rPr lang="en-GB" sz="3500" dirty="0">
                <a:latin typeface="Segoe Script" panose="020B0504020000000003" pitchFamily="34" charset="0"/>
              </a:rPr>
              <a:t>Mindful Colouring In</a:t>
            </a:r>
            <a:br>
              <a:rPr lang="en-GB" sz="3500" dirty="0">
                <a:latin typeface="Segoe Script" panose="020B0504020000000003" pitchFamily="34" charset="0"/>
              </a:rPr>
            </a:br>
            <a:r>
              <a:rPr lang="en-GB" sz="3500" dirty="0">
                <a:latin typeface="Segoe Script" panose="020B0504020000000003" pitchFamily="34" charset="0"/>
              </a:rPr>
              <a:t>- Colour in the ‘Patience’ picture as you listen to this meditation. </a:t>
            </a: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46" y="279188"/>
            <a:ext cx="2048256" cy="2048256"/>
          </a:xfrm>
          <a:prstGeom prst="rect">
            <a:avLst/>
          </a:prstGeom>
        </p:spPr>
      </p:pic>
      <p:pic>
        <p:nvPicPr>
          <p:cNvPr id="6" name="Online Media 5" title="Guided Meditation to Develop Patience">
            <a:hlinkClick r:id="" action="ppaction://media"/>
            <a:extLst>
              <a:ext uri="{FF2B5EF4-FFF2-40B4-BE49-F238E27FC236}">
                <a16:creationId xmlns:a16="http://schemas.microsoft.com/office/drawing/2014/main" id="{50EEF765-F679-455D-86F9-75B67950496E}"/>
              </a:ext>
            </a:extLst>
          </p:cNvPr>
          <p:cNvPicPr>
            <a:picLocks noRot="1" noChangeAspect="1"/>
          </p:cNvPicPr>
          <p:nvPr>
            <a:videoFile r:link="rId1"/>
          </p:nvPr>
        </p:nvPicPr>
        <p:blipFill>
          <a:blip r:embed="rId4"/>
          <a:stretch>
            <a:fillRect/>
          </a:stretch>
        </p:blipFill>
        <p:spPr>
          <a:xfrm>
            <a:off x="3443111" y="2978855"/>
            <a:ext cx="6725669" cy="3783189"/>
          </a:xfrm>
          <a:prstGeom prst="rect">
            <a:avLst/>
          </a:prstGeom>
        </p:spPr>
      </p:pic>
    </p:spTree>
    <p:extLst>
      <p:ext uri="{BB962C8B-B14F-4D97-AF65-F5344CB8AC3E}">
        <p14:creationId xmlns:p14="http://schemas.microsoft.com/office/powerpoint/2010/main" val="315780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6" y="2408414"/>
            <a:ext cx="10515600" cy="1325563"/>
          </a:xfrm>
        </p:spPr>
        <p:txBody>
          <a:bodyPr/>
          <a:lstStyle/>
          <a:p>
            <a:r>
              <a:rPr lang="en-GB" dirty="0">
                <a:latin typeface="Segoe Script" panose="020B0504020000000003" pitchFamily="34" charset="0"/>
              </a:rPr>
              <a:t>Sign ‘Patience’ to your partner. </a:t>
            </a:r>
          </a:p>
        </p:txBody>
      </p:sp>
    </p:spTree>
    <p:extLst>
      <p:ext uri="{BB962C8B-B14F-4D97-AF65-F5344CB8AC3E}">
        <p14:creationId xmlns:p14="http://schemas.microsoft.com/office/powerpoint/2010/main" val="284308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476121" y="1704622"/>
            <a:ext cx="11478812" cy="4741898"/>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r>
              <a:rPr lang="en-GB" sz="4000" dirty="0">
                <a:latin typeface="Segoe Script" panose="020B0504020000000003" pitchFamily="34" charset="0"/>
              </a:rPr>
              <a:t>Whenever you find yourself feeling impatient this week, stop and repeat to yourself, ‘I can be patient.’</a:t>
            </a:r>
            <a:br>
              <a:rPr lang="en-GB" sz="4000" dirty="0">
                <a:latin typeface="Segoe Script" panose="020B0504020000000003" pitchFamily="34" charset="0"/>
              </a:rPr>
            </a:br>
            <a:br>
              <a:rPr lang="en-GB" sz="4000" dirty="0">
                <a:latin typeface="Segoe Script" panose="020B0504020000000003" pitchFamily="34" charset="0"/>
              </a:rPr>
            </a:br>
            <a:br>
              <a:rPr lang="en-GB" sz="4000" dirty="0">
                <a:latin typeface="Segoe Script" panose="020B0504020000000003" pitchFamily="34" charset="0"/>
              </a:rPr>
            </a:br>
            <a:br>
              <a:rPr lang="en-GB" sz="4000" dirty="0">
                <a:latin typeface="Segoe Script" panose="020B0504020000000003" pitchFamily="34" charset="0"/>
              </a:rPr>
            </a:b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21" y="326690"/>
            <a:ext cx="1264604" cy="1264604"/>
          </a:xfrm>
          <a:prstGeom prst="rect">
            <a:avLst/>
          </a:prstGeom>
        </p:spPr>
      </p:pic>
      <p:pic>
        <p:nvPicPr>
          <p:cNvPr id="4" name="Glebe Court, Lych Gate 19">
            <a:hlinkClick r:id="" action="ppaction://media"/>
            <a:extLst>
              <a:ext uri="{FF2B5EF4-FFF2-40B4-BE49-F238E27FC236}">
                <a16:creationId xmlns:a16="http://schemas.microsoft.com/office/drawing/2014/main" id="{9A9B8A55-CD4B-479A-A7BB-BFB114F6C5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0355" y="4264378"/>
            <a:ext cx="609600" cy="609600"/>
          </a:xfrm>
          <a:prstGeom prst="rect">
            <a:avLst/>
          </a:prstGeom>
        </p:spPr>
      </p:pic>
    </p:spTree>
    <p:extLst>
      <p:ext uri="{BB962C8B-B14F-4D97-AF65-F5344CB8AC3E}">
        <p14:creationId xmlns:p14="http://schemas.microsoft.com/office/powerpoint/2010/main" val="70364568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1146523" y="2474525"/>
            <a:ext cx="10515600" cy="1691076"/>
          </a:xfrm>
        </p:spPr>
        <p:txBody>
          <a:bodyPr>
            <a:noAutofit/>
          </a:bodyPr>
          <a:lstStyle/>
          <a:p>
            <a:pPr algn="ctr"/>
            <a:r>
              <a:rPr lang="en-GB" sz="3500" b="1" dirty="0">
                <a:latin typeface="Segoe Script" panose="020B0504020000000003" pitchFamily="34" charset="0"/>
              </a:rPr>
              <a:t>Final Prayer</a:t>
            </a:r>
            <a:br>
              <a:rPr lang="en-GB" sz="3500" dirty="0">
                <a:latin typeface="Segoe Script" panose="020B0504020000000003" pitchFamily="34" charset="0"/>
              </a:rPr>
            </a:br>
            <a:br>
              <a:rPr lang="en-GB" sz="3500" dirty="0">
                <a:latin typeface="Segoe Script" panose="020B0504020000000003" pitchFamily="34" charset="0"/>
              </a:rPr>
            </a:br>
            <a:r>
              <a:rPr lang="en-GB" sz="3500" dirty="0">
                <a:latin typeface="Segoe Script" panose="020B0504020000000003" pitchFamily="34" charset="0"/>
              </a:rPr>
              <a:t>As we read the prayer to you, think about asking God for his help to be more patient. </a:t>
            </a:r>
            <a:br>
              <a:rPr lang="en-GB" sz="3500" dirty="0">
                <a:latin typeface="Segoe Script" panose="020B0504020000000003" pitchFamily="34" charset="0"/>
              </a:rPr>
            </a:br>
            <a:r>
              <a:rPr lang="en-GB" sz="3500" dirty="0">
                <a:latin typeface="Segoe Script" panose="020B0504020000000003" pitchFamily="34" charset="0"/>
              </a:rPr>
              <a:t>When there is a pause, please reflect. </a:t>
            </a:r>
            <a:br>
              <a:rPr lang="en-GB" sz="3000" dirty="0">
                <a:latin typeface="Segoe Script" panose="020B0504020000000003" pitchFamily="34" charset="0"/>
              </a:rPr>
            </a:br>
            <a:br>
              <a:rPr lang="en-GB" sz="3000" dirty="0">
                <a:latin typeface="Segoe Script" panose="020B0504020000000003" pitchFamily="34" charset="0"/>
              </a:rPr>
            </a:b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8" y="184186"/>
            <a:ext cx="1578310" cy="1578310"/>
          </a:xfrm>
          <a:prstGeom prst="rect">
            <a:avLst/>
          </a:prstGeom>
        </p:spPr>
      </p:pic>
      <p:pic>
        <p:nvPicPr>
          <p:cNvPr id="8" name="Glebe Court, Lych Gate 18">
            <a:hlinkClick r:id="" action="ppaction://media"/>
            <a:extLst>
              <a:ext uri="{FF2B5EF4-FFF2-40B4-BE49-F238E27FC236}">
                <a16:creationId xmlns:a16="http://schemas.microsoft.com/office/drawing/2014/main" id="{C29B0298-B465-4A3C-A844-5FC7E6787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60534" y="4445000"/>
            <a:ext cx="609600" cy="609600"/>
          </a:xfrm>
          <a:prstGeom prst="rect">
            <a:avLst/>
          </a:prstGeom>
        </p:spPr>
      </p:pic>
    </p:spTree>
    <p:extLst>
      <p:ext uri="{BB962C8B-B14F-4D97-AF65-F5344CB8AC3E}">
        <p14:creationId xmlns:p14="http://schemas.microsoft.com/office/powerpoint/2010/main" val="3838804785"/>
      </p:ext>
    </p:extLst>
  </p:cSld>
  <p:clrMapOvr>
    <a:masterClrMapping/>
  </p:clrMapOvr>
  <mc:AlternateContent xmlns:mc="http://schemas.openxmlformats.org/markup-compatibility/2006">
    <mc:Choice xmlns:p14="http://schemas.microsoft.com/office/powerpoint/2010/main" Requires="p14">
      <p:transition spd="slow" p14:dur="2000" advClick="0" advTm="52000"/>
    </mc:Choice>
    <mc:Fallback>
      <p:transition spd="slow" advClick="0" advTm="5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6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838200" y="1454467"/>
            <a:ext cx="10515600" cy="1325563"/>
          </a:xfrm>
        </p:spPr>
        <p:txBody>
          <a:bodyPr>
            <a:normAutofit fontScale="90000"/>
          </a:bodyPr>
          <a:lstStyle/>
          <a:p>
            <a:pPr algn="ctr"/>
            <a:r>
              <a:rPr lang="en-GB" b="1" dirty="0">
                <a:latin typeface="Segoe Script" panose="020B0504020000000003" pitchFamily="34" charset="0"/>
              </a:rPr>
              <a:t>Final Song</a:t>
            </a:r>
            <a:br>
              <a:rPr lang="en-GB" b="1" dirty="0">
                <a:latin typeface="Segoe Script" panose="020B0504020000000003" pitchFamily="34" charset="0"/>
              </a:rPr>
            </a:br>
            <a:r>
              <a:rPr lang="en-GB" sz="3300" b="1" dirty="0">
                <a:latin typeface="Segoe Script" panose="020B0504020000000003" pitchFamily="34" charset="0"/>
              </a:rPr>
              <a:t>Join together in some ‘Whisper Singing’. </a:t>
            </a:r>
            <a:br>
              <a:rPr lang="en-GB" b="1" dirty="0">
                <a:latin typeface="Segoe Script" panose="020B0504020000000003" pitchFamily="34" charset="0"/>
              </a:rPr>
            </a:b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a:xfrm>
            <a:off x="838200" y="1052195"/>
            <a:ext cx="10515600" cy="4351338"/>
          </a:xfrm>
        </p:spPr>
        <p:txBody>
          <a:bodyPr/>
          <a:lstStyle/>
          <a:p>
            <a:pPr marL="0" indent="0">
              <a:buNone/>
            </a:pPr>
            <a:endParaRPr lang="en-GB" dirty="0"/>
          </a:p>
          <a:p>
            <a:pPr marL="0" indent="0">
              <a:buNone/>
            </a:pPr>
            <a:endParaRPr lang="en-GB" dirty="0"/>
          </a:p>
        </p:txBody>
      </p:sp>
      <p:pic>
        <p:nvPicPr>
          <p:cNvPr id="5" name="Online Media 4" title="Those Who Wait-PATIENCE (Amber Sky Records)">
            <a:hlinkClick r:id="" action="ppaction://media"/>
            <a:extLst>
              <a:ext uri="{FF2B5EF4-FFF2-40B4-BE49-F238E27FC236}">
                <a16:creationId xmlns:a16="http://schemas.microsoft.com/office/drawing/2014/main" id="{EBCFEB5C-8AED-4AF6-B6D8-84F142851D8A}"/>
              </a:ext>
            </a:extLst>
          </p:cNvPr>
          <p:cNvPicPr>
            <a:picLocks noRot="1" noChangeAspect="1"/>
          </p:cNvPicPr>
          <p:nvPr>
            <a:videoFile r:link="rId1"/>
          </p:nvPr>
        </p:nvPicPr>
        <p:blipFill>
          <a:blip r:embed="rId3"/>
          <a:stretch>
            <a:fillRect/>
          </a:stretch>
        </p:blipFill>
        <p:spPr>
          <a:xfrm>
            <a:off x="3587750" y="2346485"/>
            <a:ext cx="5829300" cy="4368800"/>
          </a:xfrm>
          <a:prstGeom prst="rect">
            <a:avLst/>
          </a:prstGeom>
        </p:spPr>
      </p:pic>
    </p:spTree>
    <p:extLst>
      <p:ext uri="{BB962C8B-B14F-4D97-AF65-F5344CB8AC3E}">
        <p14:creationId xmlns:p14="http://schemas.microsoft.com/office/powerpoint/2010/main" val="31800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6022</TotalTime>
  <Words>37</Words>
  <Application>Microsoft Office PowerPoint</Application>
  <PresentationFormat>Widescreen</PresentationFormat>
  <Paragraphs>10</Paragraphs>
  <Slides>9</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Script</vt:lpstr>
      <vt:lpstr>Office Theme</vt:lpstr>
      <vt:lpstr>PowerPoint Presentation</vt:lpstr>
      <vt:lpstr>Collective Worship Patience </vt:lpstr>
      <vt:lpstr> Let us join together, making the sign of the cross as a sign that we about to talk to God.</vt:lpstr>
      <vt:lpstr>  WE LISTEN TO THE WORD OF GOD “Be patient, therefore, brothers, until the coming of the Lord. See how the farmer waits for the precious fruit of the earth, being patient with it until it receives the early and the late rains. You too must be patient. Make your hearts firm, because the coming of the Lord is at hand.” [James 5:7]     </vt:lpstr>
      <vt:lpstr>RESPOND Mindful Colouring In - Colour in the ‘Patience’ picture as you listen to this meditation. </vt:lpstr>
      <vt:lpstr>Sign ‘Patience’ to your partner. </vt:lpstr>
      <vt:lpstr>GO FORTH Whenever you find yourself feeling impatient this week, stop and repeat to yourself, ‘I can be patient.’      </vt:lpstr>
      <vt:lpstr>Final Prayer  As we read the prayer to you, think about asking God for his help to be more patient.  When there is a pause, please reflect.     </vt:lpstr>
      <vt:lpstr>Final Song Join together in some ‘Whisper Singing’.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53</cp:revision>
  <cp:lastPrinted>2020-09-17T09:28:39Z</cp:lastPrinted>
  <dcterms:created xsi:type="dcterms:W3CDTF">2020-09-08T10:25:36Z</dcterms:created>
  <dcterms:modified xsi:type="dcterms:W3CDTF">2020-09-28T12:16:49Z</dcterms:modified>
</cp:coreProperties>
</file>