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61" r:id="rId5"/>
    <p:sldId id="279" r:id="rId6"/>
    <p:sldId id="264" r:id="rId7"/>
    <p:sldId id="278" r:id="rId8"/>
    <p:sldId id="281"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2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CsYRDt_Bc8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2120370"/>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Respect</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pic>
        <p:nvPicPr>
          <p:cNvPr id="4" name="Picture 3"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626" y="2977187"/>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pic>
        <p:nvPicPr>
          <p:cNvPr id="2052" name="Picture 4" descr="Ask Sister Mary Martha: LIttle Left Handed Devils">
            <a:extLst>
              <a:ext uri="{FF2B5EF4-FFF2-40B4-BE49-F238E27FC236}">
                <a16:creationId xmlns:a16="http://schemas.microsoft.com/office/drawing/2014/main" id="{8E4F03E3-B85D-4438-857F-A5D10EA43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31294"/>
            <a:ext cx="2558005" cy="271010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97490" y="5398775"/>
            <a:ext cx="609600" cy="609600"/>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112" y="324124"/>
            <a:ext cx="850175" cy="850175"/>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2891863"/>
            <a:ext cx="10515600" cy="1325563"/>
          </a:xfrm>
        </p:spPr>
        <p:txBody>
          <a:bodyPr>
            <a:normAutofit fontScale="90000"/>
          </a:bodyPr>
          <a:lstStyle/>
          <a:p>
            <a:pPr algn="ctr"/>
            <a:r>
              <a:rPr lang="en-GB" sz="6000" b="1" dirty="0">
                <a:latin typeface="Segoe Script" panose="020B0504020000000003" pitchFamily="34" charset="0"/>
              </a:rPr>
              <a:t>WE LISTEN TO THE WORD OF GOD</a:t>
            </a:r>
            <a:br>
              <a:rPr lang="en-GB" sz="6000" b="1" dirty="0">
                <a:latin typeface="Segoe Script" panose="020B0504020000000003" pitchFamily="34" charset="0"/>
              </a:rPr>
            </a:br>
            <a:r>
              <a:rPr lang="en-GB" sz="6000" dirty="0">
                <a:latin typeface="Segoe Script" panose="020B0504020000000003" pitchFamily="34" charset="0"/>
              </a:rPr>
              <a:t>“I was hungry and you fed me, thirsty and you gave me a drink...’ </a:t>
            </a:r>
            <a:br>
              <a:rPr lang="en-GB" sz="6600" dirty="0">
                <a:latin typeface="Segoe Script" panose="020B0504020000000003" pitchFamily="34" charset="0"/>
              </a:rPr>
            </a:br>
            <a:r>
              <a:rPr lang="en-GB" sz="2800" dirty="0">
                <a:latin typeface="Segoe Script" panose="020B0504020000000003" pitchFamily="34" charset="0"/>
              </a:rPr>
              <a:t>Matthew 25:35-40</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4" name="Gospel">
            <a:hlinkClick r:id="" action="ppaction://media"/>
            <a:extLst>
              <a:ext uri="{FF2B5EF4-FFF2-40B4-BE49-F238E27FC236}">
                <a16:creationId xmlns:a16="http://schemas.microsoft.com/office/drawing/2014/main" id="{45B5431D-9F72-459F-881D-8B0B577B07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58400" y="5438423"/>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36" y="136685"/>
            <a:ext cx="1024128" cy="1024128"/>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81000"/>
    </mc:Choice>
    <mc:Fallback xmlns="">
      <p:transition spd="slow" advClick="0" advTm="8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2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B122-BF3A-4E01-BE7F-A35B858C2547}"/>
              </a:ext>
            </a:extLst>
          </p:cNvPr>
          <p:cNvSpPr>
            <a:spLocks noGrp="1"/>
          </p:cNvSpPr>
          <p:nvPr>
            <p:ph type="title"/>
          </p:nvPr>
        </p:nvSpPr>
        <p:spPr/>
        <p:txBody>
          <a:bodyPr/>
          <a:lstStyle/>
          <a:p>
            <a:endParaRPr lang="en-GB"/>
          </a:p>
        </p:txBody>
      </p:sp>
      <p:pic>
        <p:nvPicPr>
          <p:cNvPr id="1026" name="Picture 2" descr="Matthew 25:40 | Inspirational scripture, Scripture quotes, Scripture verses">
            <a:extLst>
              <a:ext uri="{FF2B5EF4-FFF2-40B4-BE49-F238E27FC236}">
                <a16:creationId xmlns:a16="http://schemas.microsoft.com/office/drawing/2014/main" id="{741AAAF8-3D7F-4323-9DEE-34BD0C1F57D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12243"/>
          <a:stretch/>
        </p:blipFill>
        <p:spPr bwMode="auto">
          <a:xfrm>
            <a:off x="2389142" y="145343"/>
            <a:ext cx="7233093" cy="6347532"/>
          </a:xfrm>
          <a:prstGeom prst="rect">
            <a:avLst/>
          </a:prstGeom>
          <a:noFill/>
          <a:extLst>
            <a:ext uri="{909E8E84-426E-40DD-AFC4-6F175D3DCCD1}">
              <a14:hiddenFill xmlns:a14="http://schemas.microsoft.com/office/drawing/2010/main">
                <a:solidFill>
                  <a:srgbClr val="FFFFFF"/>
                </a:solidFill>
              </a14:hiddenFill>
            </a:ext>
          </a:extLst>
        </p:spPr>
      </p:pic>
      <p:pic>
        <p:nvPicPr>
          <p:cNvPr id="4" name="Reflect">
            <a:hlinkClick r:id="" action="ppaction://media"/>
            <a:extLst>
              <a:ext uri="{FF2B5EF4-FFF2-40B4-BE49-F238E27FC236}">
                <a16:creationId xmlns:a16="http://schemas.microsoft.com/office/drawing/2014/main" id="{171F35A6-4DE7-4424-B863-037BBE13E8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0350" y="5204460"/>
            <a:ext cx="609600" cy="609600"/>
          </a:xfrm>
          <a:prstGeom prst="rect">
            <a:avLst/>
          </a:prstGeom>
        </p:spPr>
      </p:pic>
    </p:spTree>
    <p:extLst>
      <p:ext uri="{BB962C8B-B14F-4D97-AF65-F5344CB8AC3E}">
        <p14:creationId xmlns:p14="http://schemas.microsoft.com/office/powerpoint/2010/main" val="94072846"/>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7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560070"/>
            <a:ext cx="10515600" cy="5886450"/>
          </a:xfrm>
        </p:spPr>
        <p:txBody>
          <a:bodyPr>
            <a:noAutofit/>
          </a:bodyPr>
          <a:lstStyle/>
          <a:p>
            <a:pPr algn="ctr"/>
            <a:r>
              <a:rPr lang="en-GB" sz="4000" b="1" dirty="0">
                <a:latin typeface="Segoe Script" panose="020B0504020000000003" pitchFamily="34" charset="0"/>
              </a:rPr>
              <a:t>RESPOND</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RESPECT – What does it mean to you?</a:t>
            </a:r>
          </a:p>
        </p:txBody>
      </p:sp>
      <p:pic>
        <p:nvPicPr>
          <p:cNvPr id="4" name="Reflect 2">
            <a:hlinkClick r:id="" action="ppaction://media"/>
            <a:extLst>
              <a:ext uri="{FF2B5EF4-FFF2-40B4-BE49-F238E27FC236}">
                <a16:creationId xmlns:a16="http://schemas.microsoft.com/office/drawing/2014/main" id="{045AA215-7586-42AF-BE5E-8827C46645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34550" y="5433060"/>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46" y="279188"/>
            <a:ext cx="2048256" cy="2048256"/>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xmlns:p14="http://schemas.microsoft.com/office/powerpoint/2010/main">
    <mc:Choice Requires="p14">
      <p:transition spd="slow" p14:dur="2000" advClick="0" advTm="76000"/>
    </mc:Choice>
    <mc:Fallback xmlns="">
      <p:transition spd="slow" advClick="0" advTm="7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560070"/>
            <a:ext cx="10515600" cy="5886450"/>
          </a:xfrm>
        </p:spPr>
        <p:txBody>
          <a:bodyPr>
            <a:noAutofit/>
          </a:bodyPr>
          <a:lstStyle/>
          <a:p>
            <a:pPr algn="ctr"/>
            <a:r>
              <a:rPr lang="en-GB" sz="4000" b="1" dirty="0">
                <a:latin typeface="Segoe Script" panose="020B0504020000000003" pitchFamily="34" charset="0"/>
              </a:rPr>
              <a:t>GO FORTH</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Think of one thing that you can do to set the world on fire.</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Throughout this week, try to show respect to all members of your home and school community.</a:t>
            </a: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4" name="Go forth">
            <a:hlinkClick r:id="" action="ppaction://media"/>
            <a:extLst>
              <a:ext uri="{FF2B5EF4-FFF2-40B4-BE49-F238E27FC236}">
                <a16:creationId xmlns:a16="http://schemas.microsoft.com/office/drawing/2014/main" id="{902652B4-E7ED-42C7-A728-A2343E01C1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23170" y="4472940"/>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21" y="326690"/>
            <a:ext cx="1264604" cy="1264604"/>
          </a:xfrm>
          <a:prstGeom prst="rect">
            <a:avLst/>
          </a:prstGeom>
        </p:spPr>
      </p:pic>
    </p:spTree>
    <p:extLst>
      <p:ext uri="{BB962C8B-B14F-4D97-AF65-F5344CB8AC3E}">
        <p14:creationId xmlns:p14="http://schemas.microsoft.com/office/powerpoint/2010/main" val="703645687"/>
      </p:ext>
    </p:extLst>
  </p:cSld>
  <p:clrMapOvr>
    <a:masterClrMapping/>
  </p:clrMapOvr>
  <mc:AlternateContent xmlns:mc="http://schemas.openxmlformats.org/markup-compatibility/2006" xmlns:p14="http://schemas.microsoft.com/office/powerpoint/2010/main">
    <mc:Choice Requires="p14">
      <p:transition spd="slow" p14:dur="2000" advClick="0" advTm="57000"/>
    </mc:Choice>
    <mc:Fallback xmlns="">
      <p:transition spd="slow" advClick="0" advTm="5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1097280"/>
            <a:ext cx="10515600" cy="5886450"/>
          </a:xfrm>
        </p:spPr>
        <p:txBody>
          <a:bodyPr>
            <a:noAutofit/>
          </a:bodyPr>
          <a:lstStyle/>
          <a:p>
            <a:pPr algn="ctr"/>
            <a:r>
              <a:rPr lang="en-GB" sz="3000" b="1" dirty="0">
                <a:latin typeface="Segoe Script" panose="020B0504020000000003" pitchFamily="34" charset="0"/>
              </a:rPr>
              <a:t>Final Prayer</a:t>
            </a:r>
            <a:br>
              <a:rPr lang="en-GB" sz="3000" dirty="0">
                <a:latin typeface="Segoe Script" panose="020B0504020000000003" pitchFamily="34" charset="0"/>
              </a:rPr>
            </a:br>
            <a:br>
              <a:rPr lang="en-GB" sz="3000" dirty="0">
                <a:latin typeface="Segoe Script" panose="020B0504020000000003" pitchFamily="34" charset="0"/>
              </a:rPr>
            </a:br>
            <a:r>
              <a:rPr lang="en-GB" sz="3000" dirty="0">
                <a:latin typeface="Segoe Script" panose="020B0504020000000003" pitchFamily="34" charset="0"/>
              </a:rPr>
              <a:t>Let us pray together:</a:t>
            </a:r>
            <a:br>
              <a:rPr lang="en-GB" sz="3000" dirty="0">
                <a:latin typeface="Segoe Script" panose="020B0504020000000003" pitchFamily="34" charset="0"/>
              </a:rPr>
            </a:br>
            <a:br>
              <a:rPr lang="en-GB" sz="3000" dirty="0">
                <a:latin typeface="Segoe Script" panose="020B0504020000000003" pitchFamily="34" charset="0"/>
              </a:rPr>
            </a:br>
            <a:r>
              <a:rPr lang="en-GB" sz="3000" dirty="0">
                <a:latin typeface="Segoe Script" panose="020B0504020000000003" pitchFamily="34" charset="0"/>
              </a:rPr>
              <a:t>Dear God, </a:t>
            </a:r>
            <a:br>
              <a:rPr lang="en-GB" sz="3000" dirty="0">
                <a:latin typeface="Segoe Script" panose="020B0504020000000003" pitchFamily="34" charset="0"/>
              </a:rPr>
            </a:br>
            <a:r>
              <a:rPr lang="en-GB" sz="3000" dirty="0">
                <a:latin typeface="Segoe Script" panose="020B0504020000000003" pitchFamily="34" charset="0"/>
              </a:rPr>
              <a:t>Thank you that you value each one of us.</a:t>
            </a:r>
            <a:br>
              <a:rPr lang="en-GB" sz="3000" dirty="0">
                <a:latin typeface="Segoe Script" panose="020B0504020000000003" pitchFamily="34" charset="0"/>
              </a:rPr>
            </a:br>
            <a:r>
              <a:rPr lang="en-GB" sz="3000" dirty="0">
                <a:latin typeface="Segoe Script" panose="020B0504020000000003" pitchFamily="34" charset="0"/>
              </a:rPr>
              <a:t>Please help us to treat others with respect.</a:t>
            </a:r>
            <a:br>
              <a:rPr lang="en-GB" sz="3000" dirty="0">
                <a:latin typeface="Segoe Script" panose="020B0504020000000003" pitchFamily="34" charset="0"/>
              </a:rPr>
            </a:br>
            <a:r>
              <a:rPr lang="en-GB" sz="3000" dirty="0">
                <a:latin typeface="Segoe Script" panose="020B0504020000000003" pitchFamily="34" charset="0"/>
              </a:rPr>
              <a:t>Help us to embrace differences between us.</a:t>
            </a:r>
            <a:br>
              <a:rPr lang="en-GB" sz="3000" dirty="0">
                <a:latin typeface="Segoe Script" panose="020B0504020000000003" pitchFamily="34" charset="0"/>
              </a:rPr>
            </a:br>
            <a:r>
              <a:rPr lang="en-GB" sz="3000" dirty="0">
                <a:latin typeface="Segoe Script" panose="020B0504020000000003" pitchFamily="34" charset="0"/>
              </a:rPr>
              <a:t>Help us to love others, even if they are very different from us.</a:t>
            </a:r>
            <a:br>
              <a:rPr lang="en-GB" sz="3000" dirty="0">
                <a:latin typeface="Segoe Script" panose="020B0504020000000003" pitchFamily="34" charset="0"/>
              </a:rPr>
            </a:br>
            <a:r>
              <a:rPr lang="en-GB" sz="3000" dirty="0">
                <a:latin typeface="Segoe Script" panose="020B0504020000000003" pitchFamily="34" charset="0"/>
              </a:rPr>
              <a:t>Help us to see the value in each individual person.</a:t>
            </a:r>
            <a:br>
              <a:rPr lang="en-GB" sz="3000" dirty="0">
                <a:latin typeface="Segoe Script" panose="020B0504020000000003" pitchFamily="34" charset="0"/>
              </a:rPr>
            </a:br>
            <a:r>
              <a:rPr lang="en-GB" sz="3000" dirty="0">
                <a:latin typeface="Segoe Script" panose="020B0504020000000003" pitchFamily="34" charset="0"/>
              </a:rPr>
              <a:t>Amen. </a:t>
            </a: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3" name="Prayer">
            <a:hlinkClick r:id="" action="ppaction://media"/>
            <a:extLst>
              <a:ext uri="{FF2B5EF4-FFF2-40B4-BE49-F238E27FC236}">
                <a16:creationId xmlns:a16="http://schemas.microsoft.com/office/drawing/2014/main" id="{BCD9153F-C93D-4DC1-844F-AD2E961B43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57410" y="5547360"/>
            <a:ext cx="609600" cy="609600"/>
          </a:xfrm>
          <a:prstGeom prst="rect">
            <a:avLst/>
          </a:prstGeom>
        </p:spPr>
      </p:pic>
      <p:pic>
        <p:nvPicPr>
          <p:cNvPr id="4" name="Picture 3"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368" y="184186"/>
            <a:ext cx="1578310" cy="1578310"/>
          </a:xfrm>
          <a:prstGeom prst="rect">
            <a:avLst/>
          </a:prstGeom>
        </p:spPr>
      </p:pic>
    </p:spTree>
    <p:extLst>
      <p:ext uri="{BB962C8B-B14F-4D97-AF65-F5344CB8AC3E}">
        <p14:creationId xmlns:p14="http://schemas.microsoft.com/office/powerpoint/2010/main" val="3838804785"/>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0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838200" y="1454467"/>
            <a:ext cx="10515600" cy="1325563"/>
          </a:xfrm>
        </p:spPr>
        <p:txBody>
          <a:bodyPr>
            <a:normAutofit fontScale="90000"/>
          </a:bodyPr>
          <a:lstStyle/>
          <a:p>
            <a:pPr algn="ctr"/>
            <a:r>
              <a:rPr lang="en-GB" b="1" dirty="0">
                <a:latin typeface="Segoe Script" panose="020B0504020000000003" pitchFamily="34" charset="0"/>
              </a:rPr>
              <a:t>Final Hymn</a:t>
            </a:r>
            <a:br>
              <a:rPr lang="en-GB" b="1" dirty="0">
                <a:latin typeface="Segoe Script" panose="020B0504020000000003" pitchFamily="34" charset="0"/>
              </a:rPr>
            </a:br>
            <a:r>
              <a:rPr lang="en-GB" sz="3300" b="1" dirty="0">
                <a:latin typeface="Segoe Script" panose="020B0504020000000003" pitchFamily="34" charset="0"/>
              </a:rPr>
              <a:t>Join together in some ‘Whisper Singing’ of ‘Whatsoever you do, to the least of my people’. </a:t>
            </a:r>
            <a:br>
              <a:rPr lang="en-GB" b="1" dirty="0">
                <a:latin typeface="Segoe Script" panose="020B0504020000000003" pitchFamily="34" charset="0"/>
              </a:rPr>
            </a:br>
            <a:br>
              <a:rPr lang="en-GB" dirty="0"/>
            </a:br>
            <a:endParaRPr lang="en-GB" dirty="0"/>
          </a:p>
        </p:txBody>
      </p:sp>
      <p:sp>
        <p:nvSpPr>
          <p:cNvPr id="4" name="Content Placeholder 3">
            <a:extLst>
              <a:ext uri="{FF2B5EF4-FFF2-40B4-BE49-F238E27FC236}">
                <a16:creationId xmlns:a16="http://schemas.microsoft.com/office/drawing/2014/main" id="{1961E68D-06C1-4EEE-B603-28680D4F5924}"/>
              </a:ext>
            </a:extLst>
          </p:cNvPr>
          <p:cNvSpPr>
            <a:spLocks noGrp="1"/>
          </p:cNvSpPr>
          <p:nvPr>
            <p:ph idx="1"/>
          </p:nvPr>
        </p:nvSpPr>
        <p:spPr>
          <a:xfrm>
            <a:off x="838200" y="1052195"/>
            <a:ext cx="10515600" cy="4351338"/>
          </a:xfrm>
        </p:spPr>
        <p:txBody>
          <a:bodyPr/>
          <a:lstStyle/>
          <a:p>
            <a:pPr marL="0" indent="0">
              <a:buNone/>
            </a:pPr>
            <a:endParaRPr lang="en-GB" dirty="0"/>
          </a:p>
          <a:p>
            <a:pPr marL="0" indent="0">
              <a:buNone/>
            </a:pPr>
            <a:endParaRPr lang="en-GB" dirty="0"/>
          </a:p>
        </p:txBody>
      </p:sp>
      <p:pic>
        <p:nvPicPr>
          <p:cNvPr id="3" name="Online Media 2" title="Whatsoever You Do To The Least of My People  OLPS OCD 2019 Dani">
            <a:hlinkClick r:id="" action="ppaction://media"/>
            <a:extLst>
              <a:ext uri="{FF2B5EF4-FFF2-40B4-BE49-F238E27FC236}">
                <a16:creationId xmlns:a16="http://schemas.microsoft.com/office/drawing/2014/main" id="{367449EA-7CBC-4968-97ED-43E4FDCF7EF2}"/>
              </a:ext>
            </a:extLst>
          </p:cNvPr>
          <p:cNvPicPr>
            <a:picLocks noRot="1" noChangeAspect="1"/>
          </p:cNvPicPr>
          <p:nvPr>
            <a:videoFile r:link="rId1"/>
          </p:nvPr>
        </p:nvPicPr>
        <p:blipFill>
          <a:blip r:embed="rId3"/>
          <a:stretch>
            <a:fillRect/>
          </a:stretch>
        </p:blipFill>
        <p:spPr>
          <a:xfrm>
            <a:off x="2579370" y="2264251"/>
            <a:ext cx="7033260" cy="3956209"/>
          </a:xfrm>
          <a:prstGeom prst="rect">
            <a:avLst/>
          </a:prstGeom>
        </p:spPr>
      </p:pic>
    </p:spTree>
    <p:extLst>
      <p:ext uri="{BB962C8B-B14F-4D97-AF65-F5344CB8AC3E}">
        <p14:creationId xmlns:p14="http://schemas.microsoft.com/office/powerpoint/2010/main" val="31800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36</Words>
  <Application>Microsoft Office PowerPoint</Application>
  <PresentationFormat>Widescreen</PresentationFormat>
  <Paragraphs>9</Paragraphs>
  <Slides>9</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Script</vt:lpstr>
      <vt:lpstr>Office Theme</vt:lpstr>
      <vt:lpstr>PowerPoint Presentation</vt:lpstr>
      <vt:lpstr>Collective Worship Respect </vt:lpstr>
      <vt:lpstr> Let us join together, making the sign of the cross as a sign that we about to talk to God.</vt:lpstr>
      <vt:lpstr>WE LISTEN TO THE WORD OF GOD “I was hungry and you fed me, thirsty and you gave me a drink...’  Matthew 25:35-40 </vt:lpstr>
      <vt:lpstr>PowerPoint Presentation</vt:lpstr>
      <vt:lpstr>RESPOND  RESPECT – What does it mean to you?</vt:lpstr>
      <vt:lpstr>GO FORTH  Think of one thing that you can do to set the world on fire.  Throughout this week, try to show respect to all members of your home and school community.  </vt:lpstr>
      <vt:lpstr>Final Prayer  Let us pray together:  Dear God,  Thank you that you value each one of us. Please help us to treat others with respect. Help us to embrace differences between us. Help us to love others, even if they are very different from us. Help us to see the value in each individual person. Amen.   </vt:lpstr>
      <vt:lpstr>Final Hymn Join together in some ‘Whisper Singing’ of ‘Whatsoever you do, to the least of my people’.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37</cp:revision>
  <dcterms:created xsi:type="dcterms:W3CDTF">2020-09-08T10:25:36Z</dcterms:created>
  <dcterms:modified xsi:type="dcterms:W3CDTF">2020-09-10T13:46:42Z</dcterms:modified>
</cp:coreProperties>
</file>