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57" r:id="rId6"/>
    <p:sldId id="258" r:id="rId7"/>
    <p:sldId id="259" r:id="rId8"/>
    <p:sldId id="260" r:id="rId9"/>
    <p:sldId id="261" r:id="rId10"/>
    <p:sldId id="264" r:id="rId11"/>
    <p:sldId id="262" r:id="rId12"/>
    <p:sldId id="263" r:id="rId13"/>
    <p:sldId id="265" r:id="rId14"/>
    <p:sldId id="266" r:id="rId15"/>
    <p:sldId id="267" r:id="rId16"/>
    <p:sldId id="268" r:id="rId17"/>
    <p:sldId id="269" r:id="rId18"/>
    <p:sldId id="271" r:id="rId19"/>
    <p:sldId id="270"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6FF"/>
    <a:srgbClr val="FFFFE6"/>
    <a:srgbClr val="FFEA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20"/>
  </p:normalViewPr>
  <p:slideViewPr>
    <p:cSldViewPr snapToGrid="0" snapToObjects="1">
      <p:cViewPr varScale="1">
        <p:scale>
          <a:sx n="84" d="100"/>
          <a:sy n="84" d="100"/>
        </p:scale>
        <p:origin x="78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9702-B700-C44F-9253-A7463C1A79B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F6BE44A8-2839-9644-80FE-4E69ABBBA8D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942EB7E-2AFA-FF45-A176-58B5BE622125}"/>
              </a:ext>
            </a:extLst>
          </p:cNvPr>
          <p:cNvSpPr>
            <a:spLocks noGrp="1"/>
          </p:cNvSpPr>
          <p:nvPr>
            <p:ph type="dt" sz="half" idx="10"/>
          </p:nvPr>
        </p:nvSpPr>
        <p:spPr/>
        <p:txBody>
          <a:bodyPr/>
          <a:lstStyle/>
          <a:p>
            <a:fld id="{F923CB23-5C0D-8541-BFD6-1D9A9FD70D46}" type="datetimeFigureOut">
              <a:rPr lang="en-US" smtClean="0"/>
              <a:t>9/28/2020</a:t>
            </a:fld>
            <a:endParaRPr lang="en-US"/>
          </a:p>
        </p:txBody>
      </p:sp>
      <p:sp>
        <p:nvSpPr>
          <p:cNvPr id="5" name="Footer Placeholder 4">
            <a:extLst>
              <a:ext uri="{FF2B5EF4-FFF2-40B4-BE49-F238E27FC236}">
                <a16:creationId xmlns:a16="http://schemas.microsoft.com/office/drawing/2014/main" id="{5CA8E604-A8D7-CF41-9F9C-FBC99BF251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3B8230-7C5E-9348-8429-80548C72B606}"/>
              </a:ext>
            </a:extLst>
          </p:cNvPr>
          <p:cNvSpPr>
            <a:spLocks noGrp="1"/>
          </p:cNvSpPr>
          <p:nvPr>
            <p:ph type="sldNum" sz="quarter" idx="12"/>
          </p:nvPr>
        </p:nvSpPr>
        <p:spPr/>
        <p:txBody>
          <a:bodyPr/>
          <a:lstStyle/>
          <a:p>
            <a:fld id="{E759F7C3-67BC-A548-83FB-014800B3A234}" type="slidenum">
              <a:rPr lang="en-US" smtClean="0"/>
              <a:t>‹#›</a:t>
            </a:fld>
            <a:endParaRPr lang="en-US"/>
          </a:p>
        </p:txBody>
      </p:sp>
    </p:spTree>
    <p:extLst>
      <p:ext uri="{BB962C8B-B14F-4D97-AF65-F5344CB8AC3E}">
        <p14:creationId xmlns:p14="http://schemas.microsoft.com/office/powerpoint/2010/main" val="2542030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61095-BBD4-904C-8091-BCCE16E20E9A}"/>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B242DF0A-A235-5443-ADB8-09F30AC1BFA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9AD95EF6-5175-6C46-B73C-5CCF00F6AFF0}"/>
              </a:ext>
            </a:extLst>
          </p:cNvPr>
          <p:cNvSpPr>
            <a:spLocks noGrp="1"/>
          </p:cNvSpPr>
          <p:nvPr>
            <p:ph type="dt" sz="half" idx="10"/>
          </p:nvPr>
        </p:nvSpPr>
        <p:spPr/>
        <p:txBody>
          <a:bodyPr/>
          <a:lstStyle/>
          <a:p>
            <a:fld id="{F923CB23-5C0D-8541-BFD6-1D9A9FD70D46}" type="datetimeFigureOut">
              <a:rPr lang="en-US" smtClean="0"/>
              <a:t>9/28/2020</a:t>
            </a:fld>
            <a:endParaRPr lang="en-US"/>
          </a:p>
        </p:txBody>
      </p:sp>
      <p:sp>
        <p:nvSpPr>
          <p:cNvPr id="5" name="Footer Placeholder 4">
            <a:extLst>
              <a:ext uri="{FF2B5EF4-FFF2-40B4-BE49-F238E27FC236}">
                <a16:creationId xmlns:a16="http://schemas.microsoft.com/office/drawing/2014/main" id="{76ECAB01-34C1-4645-99D0-AAFC3F0336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DF7650-7806-5E4C-82BB-595AF82908B4}"/>
              </a:ext>
            </a:extLst>
          </p:cNvPr>
          <p:cNvSpPr>
            <a:spLocks noGrp="1"/>
          </p:cNvSpPr>
          <p:nvPr>
            <p:ph type="sldNum" sz="quarter" idx="12"/>
          </p:nvPr>
        </p:nvSpPr>
        <p:spPr/>
        <p:txBody>
          <a:bodyPr/>
          <a:lstStyle/>
          <a:p>
            <a:fld id="{E759F7C3-67BC-A548-83FB-014800B3A234}" type="slidenum">
              <a:rPr lang="en-US" smtClean="0"/>
              <a:t>‹#›</a:t>
            </a:fld>
            <a:endParaRPr lang="en-US"/>
          </a:p>
        </p:txBody>
      </p:sp>
    </p:spTree>
    <p:extLst>
      <p:ext uri="{BB962C8B-B14F-4D97-AF65-F5344CB8AC3E}">
        <p14:creationId xmlns:p14="http://schemas.microsoft.com/office/powerpoint/2010/main" val="2462842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8A8DE2-86D9-0B4E-9548-C31C97A03E4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3CC8FE3A-D95A-0147-80E4-A03721F10BB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53580D8-A081-3445-8FE1-C24DF802A4E3}"/>
              </a:ext>
            </a:extLst>
          </p:cNvPr>
          <p:cNvSpPr>
            <a:spLocks noGrp="1"/>
          </p:cNvSpPr>
          <p:nvPr>
            <p:ph type="dt" sz="half" idx="10"/>
          </p:nvPr>
        </p:nvSpPr>
        <p:spPr/>
        <p:txBody>
          <a:bodyPr/>
          <a:lstStyle/>
          <a:p>
            <a:fld id="{F923CB23-5C0D-8541-BFD6-1D9A9FD70D46}" type="datetimeFigureOut">
              <a:rPr lang="en-US" smtClean="0"/>
              <a:t>9/28/2020</a:t>
            </a:fld>
            <a:endParaRPr lang="en-US"/>
          </a:p>
        </p:txBody>
      </p:sp>
      <p:sp>
        <p:nvSpPr>
          <p:cNvPr id="5" name="Footer Placeholder 4">
            <a:extLst>
              <a:ext uri="{FF2B5EF4-FFF2-40B4-BE49-F238E27FC236}">
                <a16:creationId xmlns:a16="http://schemas.microsoft.com/office/drawing/2014/main" id="{C55B8340-7C07-D849-A3C2-5254A3EF7A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217C7E-A970-0744-B5CC-409B80C3FD5E}"/>
              </a:ext>
            </a:extLst>
          </p:cNvPr>
          <p:cNvSpPr>
            <a:spLocks noGrp="1"/>
          </p:cNvSpPr>
          <p:nvPr>
            <p:ph type="sldNum" sz="quarter" idx="12"/>
          </p:nvPr>
        </p:nvSpPr>
        <p:spPr/>
        <p:txBody>
          <a:bodyPr/>
          <a:lstStyle/>
          <a:p>
            <a:fld id="{E759F7C3-67BC-A548-83FB-014800B3A234}" type="slidenum">
              <a:rPr lang="en-US" smtClean="0"/>
              <a:t>‹#›</a:t>
            </a:fld>
            <a:endParaRPr lang="en-US"/>
          </a:p>
        </p:txBody>
      </p:sp>
    </p:spTree>
    <p:extLst>
      <p:ext uri="{BB962C8B-B14F-4D97-AF65-F5344CB8AC3E}">
        <p14:creationId xmlns:p14="http://schemas.microsoft.com/office/powerpoint/2010/main" val="1337149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AF4AD-0240-A145-91B8-29A8A34760A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93CEF2C1-A9B6-D844-8CB2-B840D8FE224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19104D7-02D0-6043-B6DB-862A5D5DB125}"/>
              </a:ext>
            </a:extLst>
          </p:cNvPr>
          <p:cNvSpPr>
            <a:spLocks noGrp="1"/>
          </p:cNvSpPr>
          <p:nvPr>
            <p:ph type="dt" sz="half" idx="10"/>
          </p:nvPr>
        </p:nvSpPr>
        <p:spPr/>
        <p:txBody>
          <a:bodyPr/>
          <a:lstStyle/>
          <a:p>
            <a:fld id="{F923CB23-5C0D-8541-BFD6-1D9A9FD70D46}" type="datetimeFigureOut">
              <a:rPr lang="en-US" smtClean="0"/>
              <a:t>9/28/2020</a:t>
            </a:fld>
            <a:endParaRPr lang="en-US"/>
          </a:p>
        </p:txBody>
      </p:sp>
      <p:sp>
        <p:nvSpPr>
          <p:cNvPr id="5" name="Footer Placeholder 4">
            <a:extLst>
              <a:ext uri="{FF2B5EF4-FFF2-40B4-BE49-F238E27FC236}">
                <a16:creationId xmlns:a16="http://schemas.microsoft.com/office/drawing/2014/main" id="{EB19B886-8843-D94D-9DAC-FFB154EC85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A8E277-A911-8C4A-A622-BA6F9F8C2DB9}"/>
              </a:ext>
            </a:extLst>
          </p:cNvPr>
          <p:cNvSpPr>
            <a:spLocks noGrp="1"/>
          </p:cNvSpPr>
          <p:nvPr>
            <p:ph type="sldNum" sz="quarter" idx="12"/>
          </p:nvPr>
        </p:nvSpPr>
        <p:spPr/>
        <p:txBody>
          <a:bodyPr/>
          <a:lstStyle/>
          <a:p>
            <a:fld id="{E759F7C3-67BC-A548-83FB-014800B3A234}" type="slidenum">
              <a:rPr lang="en-US" smtClean="0"/>
              <a:t>‹#›</a:t>
            </a:fld>
            <a:endParaRPr lang="en-US"/>
          </a:p>
        </p:txBody>
      </p:sp>
    </p:spTree>
    <p:extLst>
      <p:ext uri="{BB962C8B-B14F-4D97-AF65-F5344CB8AC3E}">
        <p14:creationId xmlns:p14="http://schemas.microsoft.com/office/powerpoint/2010/main" val="1910098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B08F9-EA22-C749-9F2D-89A23BC2433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80C2BC9-81DE-E345-BEF1-5BB76A28CF3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FD8AF11C-BCD4-CF4B-BD2E-C29EDE79A5EB}"/>
              </a:ext>
            </a:extLst>
          </p:cNvPr>
          <p:cNvSpPr>
            <a:spLocks noGrp="1"/>
          </p:cNvSpPr>
          <p:nvPr>
            <p:ph type="dt" sz="half" idx="10"/>
          </p:nvPr>
        </p:nvSpPr>
        <p:spPr/>
        <p:txBody>
          <a:bodyPr/>
          <a:lstStyle/>
          <a:p>
            <a:fld id="{F923CB23-5C0D-8541-BFD6-1D9A9FD70D46}" type="datetimeFigureOut">
              <a:rPr lang="en-US" smtClean="0"/>
              <a:t>9/28/2020</a:t>
            </a:fld>
            <a:endParaRPr lang="en-US"/>
          </a:p>
        </p:txBody>
      </p:sp>
      <p:sp>
        <p:nvSpPr>
          <p:cNvPr id="5" name="Footer Placeholder 4">
            <a:extLst>
              <a:ext uri="{FF2B5EF4-FFF2-40B4-BE49-F238E27FC236}">
                <a16:creationId xmlns:a16="http://schemas.microsoft.com/office/drawing/2014/main" id="{C5112DED-1EE4-7545-9D98-85B4F80283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90FC79-14B1-5E44-9460-DFD12E53367A}"/>
              </a:ext>
            </a:extLst>
          </p:cNvPr>
          <p:cNvSpPr>
            <a:spLocks noGrp="1"/>
          </p:cNvSpPr>
          <p:nvPr>
            <p:ph type="sldNum" sz="quarter" idx="12"/>
          </p:nvPr>
        </p:nvSpPr>
        <p:spPr/>
        <p:txBody>
          <a:bodyPr/>
          <a:lstStyle/>
          <a:p>
            <a:fld id="{E759F7C3-67BC-A548-83FB-014800B3A234}" type="slidenum">
              <a:rPr lang="en-US" smtClean="0"/>
              <a:t>‹#›</a:t>
            </a:fld>
            <a:endParaRPr lang="en-US"/>
          </a:p>
        </p:txBody>
      </p:sp>
    </p:spTree>
    <p:extLst>
      <p:ext uri="{BB962C8B-B14F-4D97-AF65-F5344CB8AC3E}">
        <p14:creationId xmlns:p14="http://schemas.microsoft.com/office/powerpoint/2010/main" val="41739473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E9CB-A62F-854B-B45F-E3F3A71C290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88349152-3F99-194D-9B97-654AD826D44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F307CD4-34E0-1740-82FB-2FF865D1877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8EABB12-FD88-7446-A293-60DC8520CAD7}"/>
              </a:ext>
            </a:extLst>
          </p:cNvPr>
          <p:cNvSpPr>
            <a:spLocks noGrp="1"/>
          </p:cNvSpPr>
          <p:nvPr>
            <p:ph type="dt" sz="half" idx="10"/>
          </p:nvPr>
        </p:nvSpPr>
        <p:spPr/>
        <p:txBody>
          <a:bodyPr/>
          <a:lstStyle/>
          <a:p>
            <a:fld id="{F923CB23-5C0D-8541-BFD6-1D9A9FD70D46}" type="datetimeFigureOut">
              <a:rPr lang="en-US" smtClean="0"/>
              <a:t>9/28/2020</a:t>
            </a:fld>
            <a:endParaRPr lang="en-US"/>
          </a:p>
        </p:txBody>
      </p:sp>
      <p:sp>
        <p:nvSpPr>
          <p:cNvPr id="6" name="Footer Placeholder 5">
            <a:extLst>
              <a:ext uri="{FF2B5EF4-FFF2-40B4-BE49-F238E27FC236}">
                <a16:creationId xmlns:a16="http://schemas.microsoft.com/office/drawing/2014/main" id="{6E2FC8B7-ED3F-5C4F-AD8A-995CF11D0A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24900DD-0667-2844-9C7F-B9C3FF00E78D}"/>
              </a:ext>
            </a:extLst>
          </p:cNvPr>
          <p:cNvSpPr>
            <a:spLocks noGrp="1"/>
          </p:cNvSpPr>
          <p:nvPr>
            <p:ph type="sldNum" sz="quarter" idx="12"/>
          </p:nvPr>
        </p:nvSpPr>
        <p:spPr/>
        <p:txBody>
          <a:bodyPr/>
          <a:lstStyle/>
          <a:p>
            <a:fld id="{E759F7C3-67BC-A548-83FB-014800B3A234}" type="slidenum">
              <a:rPr lang="en-US" smtClean="0"/>
              <a:t>‹#›</a:t>
            </a:fld>
            <a:endParaRPr lang="en-US"/>
          </a:p>
        </p:txBody>
      </p:sp>
    </p:spTree>
    <p:extLst>
      <p:ext uri="{BB962C8B-B14F-4D97-AF65-F5344CB8AC3E}">
        <p14:creationId xmlns:p14="http://schemas.microsoft.com/office/powerpoint/2010/main" val="2395497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4E6E4-DEB8-2E43-9496-0C0295C2A53A}"/>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1B8C251-F81C-D043-8AC1-649D12E033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B4FE6F3-0D7D-C146-9980-1A752C05305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4772C39-ADFC-6647-BE30-E5143A03E2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CBD504B-BD42-234F-A053-ABD3B29529FB}"/>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811FF27-A0AA-4A44-9CDC-F5AB8B25C395}"/>
              </a:ext>
            </a:extLst>
          </p:cNvPr>
          <p:cNvSpPr>
            <a:spLocks noGrp="1"/>
          </p:cNvSpPr>
          <p:nvPr>
            <p:ph type="dt" sz="half" idx="10"/>
          </p:nvPr>
        </p:nvSpPr>
        <p:spPr/>
        <p:txBody>
          <a:bodyPr/>
          <a:lstStyle/>
          <a:p>
            <a:fld id="{F923CB23-5C0D-8541-BFD6-1D9A9FD70D46}" type="datetimeFigureOut">
              <a:rPr lang="en-US" smtClean="0"/>
              <a:t>9/28/2020</a:t>
            </a:fld>
            <a:endParaRPr lang="en-US"/>
          </a:p>
        </p:txBody>
      </p:sp>
      <p:sp>
        <p:nvSpPr>
          <p:cNvPr id="8" name="Footer Placeholder 7">
            <a:extLst>
              <a:ext uri="{FF2B5EF4-FFF2-40B4-BE49-F238E27FC236}">
                <a16:creationId xmlns:a16="http://schemas.microsoft.com/office/drawing/2014/main" id="{3DD02E5A-1114-D44E-B8A8-7A0DCC0BCEB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869D465-2CB2-3742-9152-0D963EC2C35A}"/>
              </a:ext>
            </a:extLst>
          </p:cNvPr>
          <p:cNvSpPr>
            <a:spLocks noGrp="1"/>
          </p:cNvSpPr>
          <p:nvPr>
            <p:ph type="sldNum" sz="quarter" idx="12"/>
          </p:nvPr>
        </p:nvSpPr>
        <p:spPr/>
        <p:txBody>
          <a:bodyPr/>
          <a:lstStyle/>
          <a:p>
            <a:fld id="{E759F7C3-67BC-A548-83FB-014800B3A234}" type="slidenum">
              <a:rPr lang="en-US" smtClean="0"/>
              <a:t>‹#›</a:t>
            </a:fld>
            <a:endParaRPr lang="en-US"/>
          </a:p>
        </p:txBody>
      </p:sp>
    </p:spTree>
    <p:extLst>
      <p:ext uri="{BB962C8B-B14F-4D97-AF65-F5344CB8AC3E}">
        <p14:creationId xmlns:p14="http://schemas.microsoft.com/office/powerpoint/2010/main" val="231939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D03E2-51AF-1A46-8881-220D7C374EE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4D6184B8-3896-3041-92D3-F81A12224653}"/>
              </a:ext>
            </a:extLst>
          </p:cNvPr>
          <p:cNvSpPr>
            <a:spLocks noGrp="1"/>
          </p:cNvSpPr>
          <p:nvPr>
            <p:ph type="dt" sz="half" idx="10"/>
          </p:nvPr>
        </p:nvSpPr>
        <p:spPr/>
        <p:txBody>
          <a:bodyPr/>
          <a:lstStyle/>
          <a:p>
            <a:fld id="{F923CB23-5C0D-8541-BFD6-1D9A9FD70D46}" type="datetimeFigureOut">
              <a:rPr lang="en-US" smtClean="0"/>
              <a:t>9/28/2020</a:t>
            </a:fld>
            <a:endParaRPr lang="en-US"/>
          </a:p>
        </p:txBody>
      </p:sp>
      <p:sp>
        <p:nvSpPr>
          <p:cNvPr id="4" name="Footer Placeholder 3">
            <a:extLst>
              <a:ext uri="{FF2B5EF4-FFF2-40B4-BE49-F238E27FC236}">
                <a16:creationId xmlns:a16="http://schemas.microsoft.com/office/drawing/2014/main" id="{EE1887CE-82C2-F340-B1A1-EB77A6C58BA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B93DE2-8E3C-DD43-9AD4-BC60E6922DD4}"/>
              </a:ext>
            </a:extLst>
          </p:cNvPr>
          <p:cNvSpPr>
            <a:spLocks noGrp="1"/>
          </p:cNvSpPr>
          <p:nvPr>
            <p:ph type="sldNum" sz="quarter" idx="12"/>
          </p:nvPr>
        </p:nvSpPr>
        <p:spPr/>
        <p:txBody>
          <a:bodyPr/>
          <a:lstStyle/>
          <a:p>
            <a:fld id="{E759F7C3-67BC-A548-83FB-014800B3A234}" type="slidenum">
              <a:rPr lang="en-US" smtClean="0"/>
              <a:t>‹#›</a:t>
            </a:fld>
            <a:endParaRPr lang="en-US"/>
          </a:p>
        </p:txBody>
      </p:sp>
    </p:spTree>
    <p:extLst>
      <p:ext uri="{BB962C8B-B14F-4D97-AF65-F5344CB8AC3E}">
        <p14:creationId xmlns:p14="http://schemas.microsoft.com/office/powerpoint/2010/main" val="4278069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7B723C-3781-C542-800C-445B82C2E89F}"/>
              </a:ext>
            </a:extLst>
          </p:cNvPr>
          <p:cNvSpPr>
            <a:spLocks noGrp="1"/>
          </p:cNvSpPr>
          <p:nvPr>
            <p:ph type="dt" sz="half" idx="10"/>
          </p:nvPr>
        </p:nvSpPr>
        <p:spPr/>
        <p:txBody>
          <a:bodyPr/>
          <a:lstStyle/>
          <a:p>
            <a:fld id="{F923CB23-5C0D-8541-BFD6-1D9A9FD70D46}" type="datetimeFigureOut">
              <a:rPr lang="en-US" smtClean="0"/>
              <a:t>9/28/2020</a:t>
            </a:fld>
            <a:endParaRPr lang="en-US"/>
          </a:p>
        </p:txBody>
      </p:sp>
      <p:sp>
        <p:nvSpPr>
          <p:cNvPr id="3" name="Footer Placeholder 2">
            <a:extLst>
              <a:ext uri="{FF2B5EF4-FFF2-40B4-BE49-F238E27FC236}">
                <a16:creationId xmlns:a16="http://schemas.microsoft.com/office/drawing/2014/main" id="{48A6DDA2-C6BC-D142-87D0-CCDCC3C4775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A82138-70B3-6D45-94C3-4CAAEEFDE106}"/>
              </a:ext>
            </a:extLst>
          </p:cNvPr>
          <p:cNvSpPr>
            <a:spLocks noGrp="1"/>
          </p:cNvSpPr>
          <p:nvPr>
            <p:ph type="sldNum" sz="quarter" idx="12"/>
          </p:nvPr>
        </p:nvSpPr>
        <p:spPr/>
        <p:txBody>
          <a:bodyPr/>
          <a:lstStyle/>
          <a:p>
            <a:fld id="{E759F7C3-67BC-A548-83FB-014800B3A234}" type="slidenum">
              <a:rPr lang="en-US" smtClean="0"/>
              <a:t>‹#›</a:t>
            </a:fld>
            <a:endParaRPr lang="en-US"/>
          </a:p>
        </p:txBody>
      </p:sp>
    </p:spTree>
    <p:extLst>
      <p:ext uri="{BB962C8B-B14F-4D97-AF65-F5344CB8AC3E}">
        <p14:creationId xmlns:p14="http://schemas.microsoft.com/office/powerpoint/2010/main" val="3563347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161A9-AB72-8049-AD6F-50CF65ED498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B2ED81AC-9E62-354B-B798-58F0748199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7C961BD0-3C5A-8844-BD26-8780CD0551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E7FE04A-5C4E-3944-83C0-CA4208F2087C}"/>
              </a:ext>
            </a:extLst>
          </p:cNvPr>
          <p:cNvSpPr>
            <a:spLocks noGrp="1"/>
          </p:cNvSpPr>
          <p:nvPr>
            <p:ph type="dt" sz="half" idx="10"/>
          </p:nvPr>
        </p:nvSpPr>
        <p:spPr/>
        <p:txBody>
          <a:bodyPr/>
          <a:lstStyle/>
          <a:p>
            <a:fld id="{F923CB23-5C0D-8541-BFD6-1D9A9FD70D46}" type="datetimeFigureOut">
              <a:rPr lang="en-US" smtClean="0"/>
              <a:t>9/28/2020</a:t>
            </a:fld>
            <a:endParaRPr lang="en-US"/>
          </a:p>
        </p:txBody>
      </p:sp>
      <p:sp>
        <p:nvSpPr>
          <p:cNvPr id="6" name="Footer Placeholder 5">
            <a:extLst>
              <a:ext uri="{FF2B5EF4-FFF2-40B4-BE49-F238E27FC236}">
                <a16:creationId xmlns:a16="http://schemas.microsoft.com/office/drawing/2014/main" id="{5FCE9306-BF96-0C4B-8DBE-A614F9676F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10439F-6ACD-8442-97F0-AC5439B4BC06}"/>
              </a:ext>
            </a:extLst>
          </p:cNvPr>
          <p:cNvSpPr>
            <a:spLocks noGrp="1"/>
          </p:cNvSpPr>
          <p:nvPr>
            <p:ph type="sldNum" sz="quarter" idx="12"/>
          </p:nvPr>
        </p:nvSpPr>
        <p:spPr/>
        <p:txBody>
          <a:bodyPr/>
          <a:lstStyle/>
          <a:p>
            <a:fld id="{E759F7C3-67BC-A548-83FB-014800B3A234}" type="slidenum">
              <a:rPr lang="en-US" smtClean="0"/>
              <a:t>‹#›</a:t>
            </a:fld>
            <a:endParaRPr lang="en-US"/>
          </a:p>
        </p:txBody>
      </p:sp>
    </p:spTree>
    <p:extLst>
      <p:ext uri="{BB962C8B-B14F-4D97-AF65-F5344CB8AC3E}">
        <p14:creationId xmlns:p14="http://schemas.microsoft.com/office/powerpoint/2010/main" val="2435291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761DC-F3AA-5B49-B793-8E97C49825C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AC66052D-4B86-1A42-A289-ABB7BADAA3E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3B7EE1-9F3A-FD4A-8647-37A6EC3839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3015181-B720-2E4D-8AB2-698D66EFD510}"/>
              </a:ext>
            </a:extLst>
          </p:cNvPr>
          <p:cNvSpPr>
            <a:spLocks noGrp="1"/>
          </p:cNvSpPr>
          <p:nvPr>
            <p:ph type="dt" sz="half" idx="10"/>
          </p:nvPr>
        </p:nvSpPr>
        <p:spPr/>
        <p:txBody>
          <a:bodyPr/>
          <a:lstStyle/>
          <a:p>
            <a:fld id="{F923CB23-5C0D-8541-BFD6-1D9A9FD70D46}" type="datetimeFigureOut">
              <a:rPr lang="en-US" smtClean="0"/>
              <a:t>9/28/2020</a:t>
            </a:fld>
            <a:endParaRPr lang="en-US"/>
          </a:p>
        </p:txBody>
      </p:sp>
      <p:sp>
        <p:nvSpPr>
          <p:cNvPr id="6" name="Footer Placeholder 5">
            <a:extLst>
              <a:ext uri="{FF2B5EF4-FFF2-40B4-BE49-F238E27FC236}">
                <a16:creationId xmlns:a16="http://schemas.microsoft.com/office/drawing/2014/main" id="{0AEA3A8B-44A2-7A4A-91B1-AC822D7A7A1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1732B3-5E84-C84E-BD1C-6D8406FF90FF}"/>
              </a:ext>
            </a:extLst>
          </p:cNvPr>
          <p:cNvSpPr>
            <a:spLocks noGrp="1"/>
          </p:cNvSpPr>
          <p:nvPr>
            <p:ph type="sldNum" sz="quarter" idx="12"/>
          </p:nvPr>
        </p:nvSpPr>
        <p:spPr/>
        <p:txBody>
          <a:bodyPr/>
          <a:lstStyle/>
          <a:p>
            <a:fld id="{E759F7C3-67BC-A548-83FB-014800B3A234}" type="slidenum">
              <a:rPr lang="en-US" smtClean="0"/>
              <a:t>‹#›</a:t>
            </a:fld>
            <a:endParaRPr lang="en-US"/>
          </a:p>
        </p:txBody>
      </p:sp>
    </p:spTree>
    <p:extLst>
      <p:ext uri="{BB962C8B-B14F-4D97-AF65-F5344CB8AC3E}">
        <p14:creationId xmlns:p14="http://schemas.microsoft.com/office/powerpoint/2010/main" val="271941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61E0E6-44B4-7941-96FF-3368EB5A0E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96A1D96-D51A-D34A-BE89-477ECE98A1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6A9B357-FBE7-AA43-AA0B-87A26C5017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23CB23-5C0D-8541-BFD6-1D9A9FD70D46}" type="datetimeFigureOut">
              <a:rPr lang="en-US" smtClean="0"/>
              <a:t>9/28/2020</a:t>
            </a:fld>
            <a:endParaRPr lang="en-US"/>
          </a:p>
        </p:txBody>
      </p:sp>
      <p:sp>
        <p:nvSpPr>
          <p:cNvPr id="5" name="Footer Placeholder 4">
            <a:extLst>
              <a:ext uri="{FF2B5EF4-FFF2-40B4-BE49-F238E27FC236}">
                <a16:creationId xmlns:a16="http://schemas.microsoft.com/office/drawing/2014/main" id="{5658FFFC-64CF-CC4A-B9B9-CD68E157EE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DE54D8-B893-4E43-A0A1-58FD3B629F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59F7C3-67BC-A548-83FB-014800B3A234}" type="slidenum">
              <a:rPr lang="en-US" smtClean="0"/>
              <a:t>‹#›</a:t>
            </a:fld>
            <a:endParaRPr lang="en-US"/>
          </a:p>
        </p:txBody>
      </p:sp>
    </p:spTree>
    <p:extLst>
      <p:ext uri="{BB962C8B-B14F-4D97-AF65-F5344CB8AC3E}">
        <p14:creationId xmlns:p14="http://schemas.microsoft.com/office/powerpoint/2010/main" val="2517223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8" Type="http://schemas.openxmlformats.org/officeDocument/2006/relationships/hyperlink" Target="https://www.bbc.co.uk/bitesize/topics/zd63xyc" TargetMode="External"/><Relationship Id="rId3" Type="http://schemas.openxmlformats.org/officeDocument/2006/relationships/hyperlink" Target="https://www.topmarks.co.uk/Search.aspx?AgeGroup=2" TargetMode="External"/><Relationship Id="rId7" Type="http://schemas.openxmlformats.org/officeDocument/2006/relationships/hyperlink" Target="https://www.teachyourmonstertoread.com/" TargetMode="External"/><Relationship Id="rId2" Type="http://schemas.openxmlformats.org/officeDocument/2006/relationships/hyperlink" Target="https://www.phonicsplay.co.uk/" TargetMode="External"/><Relationship Id="rId1" Type="http://schemas.openxmlformats.org/officeDocument/2006/relationships/slideLayout" Target="../slideLayouts/slideLayout6.xml"/><Relationship Id="rId6" Type="http://schemas.openxmlformats.org/officeDocument/2006/relationships/hyperlink" Target="https://www.topmarks.co.uk/maths-games/hit-the-button" TargetMode="External"/><Relationship Id="rId5" Type="http://schemas.openxmlformats.org/officeDocument/2006/relationships/hyperlink" Target="https://www.phonicsbloom.com/" TargetMode="External"/><Relationship Id="rId4" Type="http://schemas.openxmlformats.org/officeDocument/2006/relationships/hyperlink" Target="https://uk.ixl.com/signin/sienarc" TargetMode="External"/><Relationship Id="rId9" Type="http://schemas.openxmlformats.org/officeDocument/2006/relationships/hyperlink" Target="https://home.oxfordowl.co.uk/kids-activities/fun-maths-games-and-activities/"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EAFB"/>
        </a:solidFill>
        <a:effectLst/>
      </p:bgPr>
    </p:bg>
    <p:spTree>
      <p:nvGrpSpPr>
        <p:cNvPr id="1" name=""/>
        <p:cNvGrpSpPr/>
        <p:nvPr/>
      </p:nvGrpSpPr>
      <p:grpSpPr>
        <a:xfrm>
          <a:off x="0" y="0"/>
          <a:ext cx="0" cy="0"/>
          <a:chOff x="0" y="0"/>
          <a:chExt cx="0" cy="0"/>
        </a:xfrm>
      </p:grpSpPr>
      <p:pic>
        <p:nvPicPr>
          <p:cNvPr id="5" name="Picture 4" descr="A vase of flowers on a table&#10;&#10;Description automatically generated">
            <a:extLst>
              <a:ext uri="{FF2B5EF4-FFF2-40B4-BE49-F238E27FC236}">
                <a16:creationId xmlns:a16="http://schemas.microsoft.com/office/drawing/2014/main" id="{665DA384-B935-5947-80F6-52EBDE39BDEA}"/>
              </a:ext>
            </a:extLst>
          </p:cNvPr>
          <p:cNvPicPr>
            <a:picLocks noChangeAspect="1"/>
          </p:cNvPicPr>
          <p:nvPr/>
        </p:nvPicPr>
        <p:blipFill>
          <a:blip r:embed="rId2">
            <a:clrChange>
              <a:clrFrom>
                <a:srgbClr val="F7F7F7"/>
              </a:clrFrom>
              <a:clrTo>
                <a:srgbClr val="F7F7F7">
                  <a:alpha val="0"/>
                </a:srgbClr>
              </a:clrTo>
            </a:clrChange>
          </a:blip>
          <a:stretch>
            <a:fillRect/>
          </a:stretch>
        </p:blipFill>
        <p:spPr>
          <a:xfrm>
            <a:off x="718458" y="-217714"/>
            <a:ext cx="10097588" cy="7329714"/>
          </a:xfrm>
          <a:prstGeom prst="rect">
            <a:avLst/>
          </a:prstGeom>
        </p:spPr>
      </p:pic>
      <p:sp>
        <p:nvSpPr>
          <p:cNvPr id="6" name="TextBox 5">
            <a:extLst>
              <a:ext uri="{FF2B5EF4-FFF2-40B4-BE49-F238E27FC236}">
                <a16:creationId xmlns:a16="http://schemas.microsoft.com/office/drawing/2014/main" id="{601A569E-69D6-494D-9C12-212374091EDB}"/>
              </a:ext>
            </a:extLst>
          </p:cNvPr>
          <p:cNvSpPr txBox="1"/>
          <p:nvPr/>
        </p:nvSpPr>
        <p:spPr>
          <a:xfrm>
            <a:off x="2958737" y="2705725"/>
            <a:ext cx="5617029" cy="1446550"/>
          </a:xfrm>
          <a:prstGeom prst="rect">
            <a:avLst/>
          </a:prstGeom>
          <a:noFill/>
        </p:spPr>
        <p:txBody>
          <a:bodyPr wrap="square" rtlCol="0">
            <a:spAutoFit/>
          </a:bodyPr>
          <a:lstStyle/>
          <a:p>
            <a:pPr algn="ctr"/>
            <a:r>
              <a:rPr lang="en-US" sz="8800" dirty="0">
                <a:latin typeface="Lucida Calligraphy" panose="03010101010101010101" pitchFamily="66" charset="0"/>
              </a:rPr>
              <a:t>Welcome</a:t>
            </a:r>
          </a:p>
        </p:txBody>
      </p:sp>
    </p:spTree>
    <p:extLst>
      <p:ext uri="{BB962C8B-B14F-4D97-AF65-F5344CB8AC3E}">
        <p14:creationId xmlns:p14="http://schemas.microsoft.com/office/powerpoint/2010/main" val="6413351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BF6FF"/>
        </a:solidFill>
        <a:effectLst/>
      </p:bgPr>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91C41A31-3D21-A348-9882-33DC27182BE6}"/>
              </a:ext>
            </a:extLst>
          </p:cNvPr>
          <p:cNvPicPr>
            <a:picLocks noChangeAspect="1"/>
          </p:cNvPicPr>
          <p:nvPr/>
        </p:nvPicPr>
        <p:blipFill>
          <a:blip r:embed="rId2"/>
          <a:stretch>
            <a:fillRect/>
          </a:stretch>
        </p:blipFill>
        <p:spPr>
          <a:xfrm>
            <a:off x="1183739" y="0"/>
            <a:ext cx="9824522" cy="6858000"/>
          </a:xfrm>
          <a:prstGeom prst="rect">
            <a:avLst/>
          </a:prstGeom>
        </p:spPr>
      </p:pic>
    </p:spTree>
    <p:extLst>
      <p:ext uri="{BB962C8B-B14F-4D97-AF65-F5344CB8AC3E}">
        <p14:creationId xmlns:p14="http://schemas.microsoft.com/office/powerpoint/2010/main" val="1291241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BF6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3F0B2AF-8E75-7944-AC7F-E725B9FD3D1A}"/>
              </a:ext>
            </a:extLst>
          </p:cNvPr>
          <p:cNvSpPr txBox="1"/>
          <p:nvPr/>
        </p:nvSpPr>
        <p:spPr>
          <a:xfrm>
            <a:off x="1582058" y="297180"/>
            <a:ext cx="8708571" cy="1107996"/>
          </a:xfrm>
          <a:prstGeom prst="rect">
            <a:avLst/>
          </a:prstGeom>
          <a:noFill/>
        </p:spPr>
        <p:txBody>
          <a:bodyPr wrap="square" rtlCol="0">
            <a:spAutoFit/>
          </a:bodyPr>
          <a:lstStyle/>
          <a:p>
            <a:pPr algn="ctr"/>
            <a:r>
              <a:rPr lang="en-US" sz="6600" dirty="0">
                <a:latin typeface="Lucida Calligraphy" panose="03010101010101010101" pitchFamily="66" charset="0"/>
              </a:rPr>
              <a:t>Home learning</a:t>
            </a:r>
          </a:p>
        </p:txBody>
      </p:sp>
      <p:sp>
        <p:nvSpPr>
          <p:cNvPr id="3" name="TextBox 2">
            <a:extLst>
              <a:ext uri="{FF2B5EF4-FFF2-40B4-BE49-F238E27FC236}">
                <a16:creationId xmlns:a16="http://schemas.microsoft.com/office/drawing/2014/main" id="{BA4A1276-2CB7-1B46-B62A-7B00A52CB0A1}"/>
              </a:ext>
            </a:extLst>
          </p:cNvPr>
          <p:cNvSpPr txBox="1"/>
          <p:nvPr/>
        </p:nvSpPr>
        <p:spPr>
          <a:xfrm>
            <a:off x="188685" y="1567491"/>
            <a:ext cx="11814629" cy="4062651"/>
          </a:xfrm>
          <a:prstGeom prst="rect">
            <a:avLst/>
          </a:prstGeom>
          <a:noFill/>
        </p:spPr>
        <p:txBody>
          <a:bodyPr wrap="square" rtlCol="0">
            <a:spAutoFit/>
          </a:bodyPr>
          <a:lstStyle/>
          <a:p>
            <a:pPr>
              <a:spcBef>
                <a:spcPct val="0"/>
              </a:spcBef>
            </a:pPr>
            <a:r>
              <a:rPr lang="en-GB" altLang="en-US" sz="2000" dirty="0">
                <a:latin typeface="Segoe Print" panose="02000800000000000000" pitchFamily="2" charset="0"/>
              </a:rPr>
              <a:t>Home learning is intended to reflect what we have been working on and is meant to help the children consolidate their learning and give them the opportunity to share their learning with you. </a:t>
            </a:r>
          </a:p>
          <a:p>
            <a:pPr>
              <a:spcBef>
                <a:spcPct val="0"/>
              </a:spcBef>
            </a:pPr>
            <a:endParaRPr lang="en-GB" altLang="en-US" sz="2000" dirty="0">
              <a:latin typeface="Segoe Print" panose="02000800000000000000" pitchFamily="2" charset="0"/>
            </a:endParaRPr>
          </a:p>
          <a:p>
            <a:pPr>
              <a:spcBef>
                <a:spcPct val="0"/>
              </a:spcBef>
            </a:pPr>
            <a:r>
              <a:rPr lang="en-GB" altLang="en-US" sz="2000" dirty="0">
                <a:latin typeface="Segoe Print" panose="02000800000000000000" pitchFamily="2" charset="0"/>
              </a:rPr>
              <a:t>Each Friday I will upload ‘classwork’ onto Google Classroom where you can ‘turn in’ photos or videos of the children’s learning. </a:t>
            </a:r>
          </a:p>
          <a:p>
            <a:pPr>
              <a:spcBef>
                <a:spcPct val="0"/>
              </a:spcBef>
            </a:pPr>
            <a:endParaRPr lang="en-GB" altLang="en-US" sz="2000" dirty="0">
              <a:latin typeface="Segoe Print" panose="02000800000000000000" pitchFamily="2" charset="0"/>
            </a:endParaRPr>
          </a:p>
          <a:p>
            <a:pPr>
              <a:spcBef>
                <a:spcPct val="0"/>
              </a:spcBef>
            </a:pPr>
            <a:r>
              <a:rPr lang="en-GB" altLang="en-US" sz="2000" dirty="0">
                <a:latin typeface="Segoe Print" panose="02000800000000000000" pitchFamily="2" charset="0"/>
              </a:rPr>
              <a:t>In Year 1 we will be focussing a lot on reading, phonics and handwriting but they will have curriculum tasks too which I try to make as creative as possible. </a:t>
            </a:r>
          </a:p>
          <a:p>
            <a:pPr>
              <a:spcBef>
                <a:spcPct val="0"/>
              </a:spcBef>
            </a:pPr>
            <a:endParaRPr lang="en-GB" altLang="en-US" sz="2000" dirty="0">
              <a:latin typeface="Segoe Print" panose="02000800000000000000" pitchFamily="2" charset="0"/>
            </a:endParaRPr>
          </a:p>
          <a:p>
            <a:pPr>
              <a:spcBef>
                <a:spcPct val="0"/>
              </a:spcBef>
            </a:pPr>
            <a:r>
              <a:rPr lang="en-GB" altLang="en-US" sz="2000" dirty="0">
                <a:latin typeface="Segoe Print" panose="02000800000000000000" pitchFamily="2" charset="0"/>
              </a:rPr>
              <a:t>The high frequency words are essential this year, initially to read but then to write as well. We look for these in the children’s writing this year. </a:t>
            </a:r>
          </a:p>
          <a:p>
            <a:endParaRPr lang="en-US" dirty="0"/>
          </a:p>
        </p:txBody>
      </p:sp>
      <p:pic>
        <p:nvPicPr>
          <p:cNvPr id="5" name="Picture 4" descr="Icon&#10;&#10;Description automatically generated">
            <a:extLst>
              <a:ext uri="{FF2B5EF4-FFF2-40B4-BE49-F238E27FC236}">
                <a16:creationId xmlns:a16="http://schemas.microsoft.com/office/drawing/2014/main" id="{51893BD6-5571-9846-8BF9-83B91E055BF1}"/>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9216571" y="4874228"/>
            <a:ext cx="3118758" cy="1873100"/>
          </a:xfrm>
          <a:prstGeom prst="rect">
            <a:avLst/>
          </a:prstGeom>
        </p:spPr>
      </p:pic>
    </p:spTree>
    <p:extLst>
      <p:ext uri="{BB962C8B-B14F-4D97-AF65-F5344CB8AC3E}">
        <p14:creationId xmlns:p14="http://schemas.microsoft.com/office/powerpoint/2010/main" val="19952345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BF6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0C010-0CBF-F646-B4DE-5621EC658790}"/>
              </a:ext>
            </a:extLst>
          </p:cNvPr>
          <p:cNvSpPr>
            <a:spLocks noGrp="1"/>
          </p:cNvSpPr>
          <p:nvPr>
            <p:ph type="title"/>
          </p:nvPr>
        </p:nvSpPr>
        <p:spPr>
          <a:xfrm>
            <a:off x="733697" y="143692"/>
            <a:ext cx="10515600" cy="1325563"/>
          </a:xfrm>
        </p:spPr>
        <p:txBody>
          <a:bodyPr>
            <a:normAutofit/>
          </a:bodyPr>
          <a:lstStyle/>
          <a:p>
            <a:pPr algn="ctr"/>
            <a:r>
              <a:rPr lang="en-US" sz="6000" dirty="0">
                <a:latin typeface="Lucida Calligraphy" panose="03010101010101010101" pitchFamily="66" charset="0"/>
              </a:rPr>
              <a:t>Phonics screening</a:t>
            </a:r>
          </a:p>
        </p:txBody>
      </p:sp>
      <p:sp>
        <p:nvSpPr>
          <p:cNvPr id="3" name="TextBox 2">
            <a:extLst>
              <a:ext uri="{FF2B5EF4-FFF2-40B4-BE49-F238E27FC236}">
                <a16:creationId xmlns:a16="http://schemas.microsoft.com/office/drawing/2014/main" id="{8EE33AAB-29DD-5F45-9B52-14096AEB54EC}"/>
              </a:ext>
            </a:extLst>
          </p:cNvPr>
          <p:cNvSpPr txBox="1"/>
          <p:nvPr/>
        </p:nvSpPr>
        <p:spPr>
          <a:xfrm>
            <a:off x="152400" y="1469255"/>
            <a:ext cx="11887200" cy="4524315"/>
          </a:xfrm>
          <a:prstGeom prst="rect">
            <a:avLst/>
          </a:prstGeom>
          <a:noFill/>
        </p:spPr>
        <p:txBody>
          <a:bodyPr wrap="square" rtlCol="0">
            <a:spAutoFit/>
          </a:bodyPr>
          <a:lstStyle/>
          <a:p>
            <a:pPr fontAlgn="t"/>
            <a:r>
              <a:rPr lang="en-GB" sz="1600" dirty="0">
                <a:latin typeface="Segoe Print" panose="02000800000000000000" pitchFamily="2" charset="0"/>
              </a:rPr>
              <a:t>The phonics screening check is a quick and easy check of your child’s phonics knowledge.  It helps the school confirm whether your child has made the expected progress.</a:t>
            </a:r>
          </a:p>
          <a:p>
            <a:pPr fontAlgn="t"/>
            <a:br>
              <a:rPr lang="en-GB" sz="1600" dirty="0">
                <a:latin typeface="Segoe Print" panose="02000800000000000000" pitchFamily="2" charset="0"/>
              </a:rPr>
            </a:br>
            <a:r>
              <a:rPr lang="en-GB" sz="1600" dirty="0">
                <a:latin typeface="Segoe Print" panose="02000800000000000000" pitchFamily="2" charset="0"/>
              </a:rPr>
              <a:t>The national phonics screening check was introduced in 2012 to all Year 1 pupils in the country. It is a short, statutory assessment to ensure that children are making sufficient progress in the phonics skills to read words and are on track to become fluent readers who can enjoy reading for pleasure and for learning.</a:t>
            </a:r>
          </a:p>
          <a:p>
            <a:r>
              <a:rPr lang="en-US" sz="1600" dirty="0">
                <a:latin typeface="Segoe Print" panose="02000800000000000000" pitchFamily="2" charset="0"/>
              </a:rPr>
              <a:t> </a:t>
            </a:r>
          </a:p>
          <a:p>
            <a:pPr fontAlgn="t"/>
            <a:r>
              <a:rPr lang="en-GB" sz="1600" dirty="0">
                <a:latin typeface="Segoe Print" panose="02000800000000000000" pitchFamily="2" charset="0"/>
              </a:rPr>
              <a:t>Your child will sit with the class teacher and will be asked to read 40 words aloud. The test normally takes a few minutes. If your child is struggling the teacher will stop the check.  The check is carefully designed not to be stressful for your child.</a:t>
            </a:r>
          </a:p>
          <a:p>
            <a:pPr fontAlgn="t"/>
            <a:br>
              <a:rPr lang="en-GB" sz="1600" dirty="0">
                <a:latin typeface="Segoe Print" panose="02000800000000000000" pitchFamily="2" charset="0"/>
              </a:rPr>
            </a:br>
            <a:r>
              <a:rPr lang="en-GB" sz="1600" dirty="0">
                <a:latin typeface="Segoe Print" panose="02000800000000000000" pitchFamily="2" charset="0"/>
              </a:rPr>
              <a:t>The check consists of a list of 40 words, half real words and half nonsense words, the nonsense words will be shown to your child with a picture of an alien. </a:t>
            </a:r>
          </a:p>
          <a:p>
            <a:endParaRPr lang="en-GB" sz="1600" dirty="0">
              <a:latin typeface="Segoe Print" panose="02000800000000000000" pitchFamily="2" charset="0"/>
            </a:endParaRPr>
          </a:p>
          <a:p>
            <a:endParaRPr lang="en-US" sz="1600" dirty="0">
              <a:latin typeface="Segoe Print" panose="02000800000000000000" pitchFamily="2" charset="0"/>
            </a:endParaRPr>
          </a:p>
          <a:p>
            <a:r>
              <a:rPr lang="en-GB" sz="1600" dirty="0">
                <a:latin typeface="Segoe Print" panose="02000800000000000000" pitchFamily="2" charset="0"/>
              </a:rPr>
              <a:t>We will inform you on your child’s progress towards the end of the Summer term.  If your child found the test tricky we will inform you of what support we have put in place to help them improve and what you can do at home to help them as well. Children who have not met the standard will retake the check in Year 2.</a:t>
            </a:r>
            <a:endParaRPr lang="en-US" sz="1600" dirty="0">
              <a:latin typeface="Segoe Print" panose="02000800000000000000" pitchFamily="2" charset="0"/>
            </a:endParaRPr>
          </a:p>
        </p:txBody>
      </p:sp>
    </p:spTree>
    <p:extLst>
      <p:ext uri="{BB962C8B-B14F-4D97-AF65-F5344CB8AC3E}">
        <p14:creationId xmlns:p14="http://schemas.microsoft.com/office/powerpoint/2010/main" val="9540548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BF6FF"/>
        </a:solidFill>
        <a:effectLst/>
      </p:bgPr>
    </p:bg>
    <p:spTree>
      <p:nvGrpSpPr>
        <p:cNvPr id="1" name=""/>
        <p:cNvGrpSpPr/>
        <p:nvPr/>
      </p:nvGrpSpPr>
      <p:grpSpPr>
        <a:xfrm>
          <a:off x="0" y="0"/>
          <a:ext cx="0" cy="0"/>
          <a:chOff x="0" y="0"/>
          <a:chExt cx="0" cy="0"/>
        </a:xfrm>
      </p:grpSpPr>
      <p:pic>
        <p:nvPicPr>
          <p:cNvPr id="5" name="Picture 4" descr="Calendar&#10;&#10;Description automatically generated">
            <a:extLst>
              <a:ext uri="{FF2B5EF4-FFF2-40B4-BE49-F238E27FC236}">
                <a16:creationId xmlns:a16="http://schemas.microsoft.com/office/drawing/2014/main" id="{F5B48165-584B-E64D-8407-3755588DEEBD}"/>
              </a:ext>
            </a:extLst>
          </p:cNvPr>
          <p:cNvPicPr>
            <a:picLocks noChangeAspect="1"/>
          </p:cNvPicPr>
          <p:nvPr/>
        </p:nvPicPr>
        <p:blipFill>
          <a:blip r:embed="rId2"/>
          <a:stretch>
            <a:fillRect/>
          </a:stretch>
        </p:blipFill>
        <p:spPr>
          <a:xfrm>
            <a:off x="6656737" y="0"/>
            <a:ext cx="5017434" cy="6858000"/>
          </a:xfrm>
          <a:prstGeom prst="rect">
            <a:avLst/>
          </a:prstGeom>
        </p:spPr>
      </p:pic>
      <p:pic>
        <p:nvPicPr>
          <p:cNvPr id="7" name="Picture 6" descr="Table&#10;&#10;Description automatically generated">
            <a:extLst>
              <a:ext uri="{FF2B5EF4-FFF2-40B4-BE49-F238E27FC236}">
                <a16:creationId xmlns:a16="http://schemas.microsoft.com/office/drawing/2014/main" id="{ED04123B-43A5-0F40-8866-57F2E00A0C2A}"/>
              </a:ext>
            </a:extLst>
          </p:cNvPr>
          <p:cNvPicPr>
            <a:picLocks noChangeAspect="1"/>
          </p:cNvPicPr>
          <p:nvPr/>
        </p:nvPicPr>
        <p:blipFill>
          <a:blip r:embed="rId3"/>
          <a:stretch>
            <a:fillRect/>
          </a:stretch>
        </p:blipFill>
        <p:spPr>
          <a:xfrm>
            <a:off x="517829" y="0"/>
            <a:ext cx="4886170" cy="6858000"/>
          </a:xfrm>
          <a:prstGeom prst="rect">
            <a:avLst/>
          </a:prstGeom>
        </p:spPr>
      </p:pic>
    </p:spTree>
    <p:extLst>
      <p:ext uri="{BB962C8B-B14F-4D97-AF65-F5344CB8AC3E}">
        <p14:creationId xmlns:p14="http://schemas.microsoft.com/office/powerpoint/2010/main" val="2046935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BF6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366820-3FDF-6942-9F29-7921042438FF}"/>
              </a:ext>
            </a:extLst>
          </p:cNvPr>
          <p:cNvSpPr txBox="1"/>
          <p:nvPr/>
        </p:nvSpPr>
        <p:spPr>
          <a:xfrm>
            <a:off x="1665514" y="470057"/>
            <a:ext cx="9158696" cy="707886"/>
          </a:xfrm>
          <a:prstGeom prst="rect">
            <a:avLst/>
          </a:prstGeom>
          <a:noFill/>
        </p:spPr>
        <p:txBody>
          <a:bodyPr wrap="square" rtlCol="0">
            <a:spAutoFit/>
          </a:bodyPr>
          <a:lstStyle/>
          <a:p>
            <a:pPr algn="ctr"/>
            <a:r>
              <a:rPr lang="en-US" sz="4000" dirty="0">
                <a:latin typeface="Lucida Handwriting" panose="03010101010101010101" pitchFamily="66" charset="0"/>
              </a:rPr>
              <a:t>How you can help at home…</a:t>
            </a:r>
          </a:p>
        </p:txBody>
      </p:sp>
      <p:sp>
        <p:nvSpPr>
          <p:cNvPr id="3" name="TextBox 2">
            <a:extLst>
              <a:ext uri="{FF2B5EF4-FFF2-40B4-BE49-F238E27FC236}">
                <a16:creationId xmlns:a16="http://schemas.microsoft.com/office/drawing/2014/main" id="{C76FC44E-9C56-2D4E-8B49-8C0247068F57}"/>
              </a:ext>
            </a:extLst>
          </p:cNvPr>
          <p:cNvSpPr txBox="1"/>
          <p:nvPr/>
        </p:nvSpPr>
        <p:spPr>
          <a:xfrm>
            <a:off x="174171" y="1427677"/>
            <a:ext cx="11843657" cy="2308324"/>
          </a:xfrm>
          <a:prstGeom prst="rect">
            <a:avLst/>
          </a:prstGeom>
          <a:noFill/>
        </p:spPr>
        <p:txBody>
          <a:bodyPr wrap="square" rtlCol="0">
            <a:spAutoFit/>
          </a:bodyPr>
          <a:lstStyle/>
          <a:p>
            <a:pPr fontAlgn="t"/>
            <a:r>
              <a:rPr lang="en-GB" dirty="0">
                <a:latin typeface="Segoe Print" panose="02000800000000000000" pitchFamily="2" charset="0"/>
              </a:rPr>
              <a:t>Get your child to tell you about what they are reading. Who is their favourite character and why? Is there anyone like that in your family? What do they think is going to happen? What have they learnt from their reading? Does it remind them of any of their own experiences?</a:t>
            </a:r>
          </a:p>
          <a:p>
            <a:pPr fontAlgn="t"/>
            <a:r>
              <a:rPr lang="en-GB" dirty="0">
                <a:latin typeface="Segoe Print" panose="02000800000000000000" pitchFamily="2" charset="0"/>
              </a:rPr>
              <a:t>Help your child with any words they don’t understand – look them up together in the dictionary if you need to.</a:t>
            </a:r>
          </a:p>
          <a:p>
            <a:pPr fontAlgn="t"/>
            <a:r>
              <a:rPr lang="en-GB" dirty="0">
                <a:latin typeface="Segoe Print" panose="02000800000000000000" pitchFamily="2" charset="0"/>
              </a:rPr>
              <a:t>Read recipes, instructions, manuals, maps, diagrams, signs and emails. It will help your child to understand that words can be organised in different ways on a page, depending on what it’s for.</a:t>
            </a:r>
          </a:p>
          <a:p>
            <a:endParaRPr lang="en-US" dirty="0"/>
          </a:p>
        </p:txBody>
      </p:sp>
      <p:sp>
        <p:nvSpPr>
          <p:cNvPr id="4" name="TextBox 3">
            <a:extLst>
              <a:ext uri="{FF2B5EF4-FFF2-40B4-BE49-F238E27FC236}">
                <a16:creationId xmlns:a16="http://schemas.microsoft.com/office/drawing/2014/main" id="{BBBD07AF-4E5F-2D48-B9E6-9824E30C8786}"/>
              </a:ext>
            </a:extLst>
          </p:cNvPr>
          <p:cNvSpPr txBox="1"/>
          <p:nvPr/>
        </p:nvSpPr>
        <p:spPr>
          <a:xfrm>
            <a:off x="174171" y="3718679"/>
            <a:ext cx="11611428" cy="3139321"/>
          </a:xfrm>
          <a:prstGeom prst="rect">
            <a:avLst/>
          </a:prstGeom>
          <a:noFill/>
        </p:spPr>
        <p:txBody>
          <a:bodyPr wrap="square" rtlCol="0">
            <a:spAutoFit/>
          </a:bodyPr>
          <a:lstStyle/>
          <a:p>
            <a:pPr fontAlgn="t"/>
            <a:r>
              <a:rPr lang="en-GB" dirty="0">
                <a:latin typeface="Segoe Print" panose="02000800000000000000" pitchFamily="2" charset="0"/>
              </a:rPr>
              <a:t>Writing about their heroes, sports events, hobbies and interests helps your child to stay interested in what they are writing about.</a:t>
            </a:r>
          </a:p>
          <a:p>
            <a:pPr fontAlgn="t"/>
            <a:r>
              <a:rPr lang="en-GB" dirty="0">
                <a:latin typeface="Segoe Print" panose="02000800000000000000" pitchFamily="2" charset="0"/>
              </a:rPr>
              <a:t>Help your child to leave messages in sand on the beach, send a message in a bottle, do code crackers, word puzzles, crosswords, word finds – these are all fun to do together.</a:t>
            </a:r>
          </a:p>
          <a:p>
            <a:pPr fontAlgn="t"/>
            <a:r>
              <a:rPr lang="en-GB" dirty="0">
                <a:latin typeface="Segoe Print" panose="02000800000000000000" pitchFamily="2" charset="0"/>
              </a:rPr>
              <a:t>Make up a story about The Zoo and act it out with costumes and music. Write down the names of the characters.</a:t>
            </a:r>
          </a:p>
          <a:p>
            <a:pPr fontAlgn="t"/>
            <a:r>
              <a:rPr lang="en-GB" dirty="0">
                <a:latin typeface="Segoe Print" panose="02000800000000000000" pitchFamily="2" charset="0"/>
              </a:rPr>
              <a:t>If you or someone in your family has a computer, encourage your child to use it to write, email and publish or print for pleasure (emails, birthday cards, poems, jokes, letters, and pictures with captions). Or you could use a computer at the library.</a:t>
            </a:r>
          </a:p>
          <a:p>
            <a:pPr fontAlgn="t"/>
            <a:r>
              <a:rPr lang="en-GB" dirty="0">
                <a:latin typeface="Segoe Print" panose="02000800000000000000" pitchFamily="2" charset="0"/>
              </a:rPr>
              <a:t>Remind children to use a capital letter, finger spaces and a full stop in all their writing.</a:t>
            </a:r>
          </a:p>
          <a:p>
            <a:endParaRPr lang="en-US" dirty="0"/>
          </a:p>
        </p:txBody>
      </p:sp>
    </p:spTree>
    <p:extLst>
      <p:ext uri="{BB962C8B-B14F-4D97-AF65-F5344CB8AC3E}">
        <p14:creationId xmlns:p14="http://schemas.microsoft.com/office/powerpoint/2010/main" val="2987377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BF6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8366820-3FDF-6942-9F29-7921042438FF}"/>
              </a:ext>
            </a:extLst>
          </p:cNvPr>
          <p:cNvSpPr txBox="1"/>
          <p:nvPr/>
        </p:nvSpPr>
        <p:spPr>
          <a:xfrm>
            <a:off x="1595119" y="500834"/>
            <a:ext cx="8842103" cy="769441"/>
          </a:xfrm>
          <a:prstGeom prst="rect">
            <a:avLst/>
          </a:prstGeom>
          <a:noFill/>
        </p:spPr>
        <p:txBody>
          <a:bodyPr wrap="square" rtlCol="0">
            <a:spAutoFit/>
          </a:bodyPr>
          <a:lstStyle/>
          <a:p>
            <a:pPr algn="ctr"/>
            <a:r>
              <a:rPr lang="en-US" sz="4400" dirty="0">
                <a:latin typeface="Lucida Calligraphy" panose="03010101010101010101" pitchFamily="66" charset="0"/>
              </a:rPr>
              <a:t>How you can help at home…</a:t>
            </a:r>
          </a:p>
        </p:txBody>
      </p:sp>
      <p:sp>
        <p:nvSpPr>
          <p:cNvPr id="5" name="TextBox 4">
            <a:extLst>
              <a:ext uri="{FF2B5EF4-FFF2-40B4-BE49-F238E27FC236}">
                <a16:creationId xmlns:a16="http://schemas.microsoft.com/office/drawing/2014/main" id="{4C1E9D23-58AD-A54A-A749-538D4BFE52DD}"/>
              </a:ext>
            </a:extLst>
          </p:cNvPr>
          <p:cNvSpPr txBox="1"/>
          <p:nvPr/>
        </p:nvSpPr>
        <p:spPr>
          <a:xfrm>
            <a:off x="377370" y="1315116"/>
            <a:ext cx="11277600" cy="2862322"/>
          </a:xfrm>
          <a:prstGeom prst="rect">
            <a:avLst/>
          </a:prstGeom>
          <a:noFill/>
        </p:spPr>
        <p:txBody>
          <a:bodyPr wrap="square" rtlCol="0">
            <a:spAutoFit/>
          </a:bodyPr>
          <a:lstStyle/>
          <a:p>
            <a:pPr fontAlgn="t"/>
            <a:r>
              <a:rPr lang="en-GB" dirty="0">
                <a:latin typeface="Segoe Print" panose="02000800000000000000" pitchFamily="2" charset="0"/>
              </a:rPr>
              <a:t>Find and connect numbers around your home and community – phone numbers, clocks, letterboxes, road signs, signs showing distance.</a:t>
            </a:r>
          </a:p>
          <a:p>
            <a:pPr fontAlgn="t"/>
            <a:r>
              <a:rPr lang="en-GB" dirty="0">
                <a:latin typeface="Segoe Print" panose="02000800000000000000" pitchFamily="2" charset="0"/>
              </a:rPr>
              <a:t>Count forwards and backwards (starting with numbers like 100, 99, 98, 97 then back again).</a:t>
            </a:r>
          </a:p>
          <a:p>
            <a:pPr fontAlgn="t"/>
            <a:r>
              <a:rPr lang="en-GB" dirty="0">
                <a:latin typeface="Segoe Print" panose="02000800000000000000" pitchFamily="2" charset="0"/>
              </a:rPr>
              <a:t>Make patterns when counting – forwards and backwards, starting with different numbers (73, 83, 93, 103, 113, 123… or 128, 118, 108, 98, 88, 78…).</a:t>
            </a:r>
          </a:p>
          <a:p>
            <a:pPr fontAlgn="t"/>
            <a:r>
              <a:rPr lang="en-GB" dirty="0">
                <a:latin typeface="Segoe Print" panose="02000800000000000000" pitchFamily="2" charset="0"/>
              </a:rPr>
              <a:t>Explore patterns through drumming, clapping, stamping, dancing.</a:t>
            </a:r>
          </a:p>
          <a:p>
            <a:pPr fontAlgn="t"/>
            <a:r>
              <a:rPr lang="en-GB" dirty="0">
                <a:latin typeface="Segoe Print" panose="02000800000000000000" pitchFamily="2" charset="0"/>
              </a:rPr>
              <a:t>Find out the ages and birth dates of family.</a:t>
            </a:r>
          </a:p>
          <a:p>
            <a:pPr fontAlgn="t"/>
            <a:r>
              <a:rPr lang="en-GB" dirty="0">
                <a:latin typeface="Segoe Print" panose="02000800000000000000" pitchFamily="2" charset="0"/>
              </a:rPr>
              <a:t>See patterns in the numbers in their times tables.</a:t>
            </a:r>
          </a:p>
          <a:p>
            <a:pPr fontAlgn="t"/>
            <a:r>
              <a:rPr lang="en-GB" dirty="0">
                <a:latin typeface="Segoe Print" panose="02000800000000000000" pitchFamily="2" charset="0"/>
              </a:rPr>
              <a:t>Keep practising forming your numbers the right way.</a:t>
            </a:r>
          </a:p>
          <a:p>
            <a:endParaRPr lang="en-US" dirty="0"/>
          </a:p>
        </p:txBody>
      </p:sp>
      <p:sp>
        <p:nvSpPr>
          <p:cNvPr id="6" name="TextBox 5">
            <a:extLst>
              <a:ext uri="{FF2B5EF4-FFF2-40B4-BE49-F238E27FC236}">
                <a16:creationId xmlns:a16="http://schemas.microsoft.com/office/drawing/2014/main" id="{1D631B01-C450-404B-B584-237AF58AAC1A}"/>
              </a:ext>
            </a:extLst>
          </p:cNvPr>
          <p:cNvSpPr txBox="1"/>
          <p:nvPr/>
        </p:nvSpPr>
        <p:spPr>
          <a:xfrm>
            <a:off x="377371" y="4487922"/>
            <a:ext cx="11422743" cy="369332"/>
          </a:xfrm>
          <a:prstGeom prst="rect">
            <a:avLst/>
          </a:prstGeom>
          <a:noFill/>
        </p:spPr>
        <p:txBody>
          <a:bodyPr wrap="square" rtlCol="0">
            <a:spAutoFit/>
          </a:bodyPr>
          <a:lstStyle/>
          <a:p>
            <a:r>
              <a:rPr lang="en-US" dirty="0">
                <a:latin typeface="Segoe Print" panose="02000800000000000000" pitchFamily="2" charset="0"/>
              </a:rPr>
              <a:t>Help them develop independence… </a:t>
            </a:r>
          </a:p>
        </p:txBody>
      </p:sp>
      <p:pic>
        <p:nvPicPr>
          <p:cNvPr id="1026" name="Picture 2" descr="Are Your Kids Struggling to Tie Their Shoes? Teach Them the Cheerio Method  | Mental Floss">
            <a:extLst>
              <a:ext uri="{FF2B5EF4-FFF2-40B4-BE49-F238E27FC236}">
                <a16:creationId xmlns:a16="http://schemas.microsoft.com/office/drawing/2014/main" id="{22483DEC-765F-1642-BA2D-83A78B1C84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516" y="4902095"/>
            <a:ext cx="3222171" cy="180743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oats &amp; Zippers - Lessons - Tes Teach">
            <a:extLst>
              <a:ext uri="{FF2B5EF4-FFF2-40B4-BE49-F238E27FC236}">
                <a16:creationId xmlns:a16="http://schemas.microsoft.com/office/drawing/2014/main" id="{33A6595D-E2F8-0E42-A720-BDDC909AB3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93772" y="4902095"/>
            <a:ext cx="2489200" cy="17729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yman Clear and Pastel Pencil Case">
            <a:extLst>
              <a:ext uri="{FF2B5EF4-FFF2-40B4-BE49-F238E27FC236}">
                <a16:creationId xmlns:a16="http://schemas.microsoft.com/office/drawing/2014/main" id="{F49EE7F0-43B5-7942-9E59-B8C21C04BC7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6411" b="31852"/>
          <a:stretch/>
        </p:blipFill>
        <p:spPr bwMode="auto">
          <a:xfrm>
            <a:off x="7460342" y="4862098"/>
            <a:ext cx="4247954" cy="1772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309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calcmode="lin" valueType="num">
                                      <p:cBhvr additive="base">
                                        <p:cTn id="17" dur="500" fill="hold"/>
                                        <p:tgtEl>
                                          <p:spTgt spid="1026"/>
                                        </p:tgtEl>
                                        <p:attrNameLst>
                                          <p:attrName>ppt_x</p:attrName>
                                        </p:attrNameLst>
                                      </p:cBhvr>
                                      <p:tavLst>
                                        <p:tav tm="0">
                                          <p:val>
                                            <p:strVal val="#ppt_x"/>
                                          </p:val>
                                        </p:tav>
                                        <p:tav tm="100000">
                                          <p:val>
                                            <p:strVal val="#ppt_x"/>
                                          </p:val>
                                        </p:tav>
                                      </p:tavLst>
                                    </p:anim>
                                    <p:anim calcmode="lin" valueType="num">
                                      <p:cBhvr additive="base">
                                        <p:cTn id="1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28"/>
                                        </p:tgtEl>
                                        <p:attrNameLst>
                                          <p:attrName>style.visibility</p:attrName>
                                        </p:attrNameLst>
                                      </p:cBhvr>
                                      <p:to>
                                        <p:strVal val="visible"/>
                                      </p:to>
                                    </p:set>
                                    <p:anim calcmode="lin" valueType="num">
                                      <p:cBhvr additive="base">
                                        <p:cTn id="23" dur="500" fill="hold"/>
                                        <p:tgtEl>
                                          <p:spTgt spid="1028"/>
                                        </p:tgtEl>
                                        <p:attrNameLst>
                                          <p:attrName>ppt_x</p:attrName>
                                        </p:attrNameLst>
                                      </p:cBhvr>
                                      <p:tavLst>
                                        <p:tav tm="0">
                                          <p:val>
                                            <p:strVal val="#ppt_x"/>
                                          </p:val>
                                        </p:tav>
                                        <p:tav tm="100000">
                                          <p:val>
                                            <p:strVal val="#ppt_x"/>
                                          </p:val>
                                        </p:tav>
                                      </p:tavLst>
                                    </p:anim>
                                    <p:anim calcmode="lin" valueType="num">
                                      <p:cBhvr additive="base">
                                        <p:cTn id="24"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030"/>
                                        </p:tgtEl>
                                        <p:attrNameLst>
                                          <p:attrName>style.visibility</p:attrName>
                                        </p:attrNameLst>
                                      </p:cBhvr>
                                      <p:to>
                                        <p:strVal val="visible"/>
                                      </p:to>
                                    </p:set>
                                    <p:anim calcmode="lin" valueType="num">
                                      <p:cBhvr additive="base">
                                        <p:cTn id="29" dur="500" fill="hold"/>
                                        <p:tgtEl>
                                          <p:spTgt spid="1030"/>
                                        </p:tgtEl>
                                        <p:attrNameLst>
                                          <p:attrName>ppt_x</p:attrName>
                                        </p:attrNameLst>
                                      </p:cBhvr>
                                      <p:tavLst>
                                        <p:tav tm="0">
                                          <p:val>
                                            <p:strVal val="#ppt_x"/>
                                          </p:val>
                                        </p:tav>
                                        <p:tav tm="100000">
                                          <p:val>
                                            <p:strVal val="#ppt_x"/>
                                          </p:val>
                                        </p:tav>
                                      </p:tavLst>
                                    </p:anim>
                                    <p:anim calcmode="lin" valueType="num">
                                      <p:cBhvr additive="base">
                                        <p:cTn id="30"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BF6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BB1AA6-8805-F74F-AB88-055945C1A609}"/>
              </a:ext>
            </a:extLst>
          </p:cNvPr>
          <p:cNvSpPr>
            <a:spLocks noGrp="1"/>
          </p:cNvSpPr>
          <p:nvPr>
            <p:ph type="title"/>
          </p:nvPr>
        </p:nvSpPr>
        <p:spPr/>
        <p:txBody>
          <a:bodyPr>
            <a:noAutofit/>
          </a:bodyPr>
          <a:lstStyle/>
          <a:p>
            <a:pPr algn="ctr"/>
            <a:r>
              <a:rPr lang="en-US" sz="4800" dirty="0">
                <a:latin typeface="Lucida Calligraphy" panose="03010101010101010101" pitchFamily="66" charset="0"/>
              </a:rPr>
              <a:t>Useful apps and websites…</a:t>
            </a:r>
          </a:p>
        </p:txBody>
      </p:sp>
      <p:sp>
        <p:nvSpPr>
          <p:cNvPr id="3" name="TextBox 2">
            <a:extLst>
              <a:ext uri="{FF2B5EF4-FFF2-40B4-BE49-F238E27FC236}">
                <a16:creationId xmlns:a16="http://schemas.microsoft.com/office/drawing/2014/main" id="{8874D8E8-9EC4-8043-9F8C-B55D9AB232EC}"/>
              </a:ext>
            </a:extLst>
          </p:cNvPr>
          <p:cNvSpPr txBox="1"/>
          <p:nvPr/>
        </p:nvSpPr>
        <p:spPr>
          <a:xfrm>
            <a:off x="431074" y="1828800"/>
            <a:ext cx="10922726" cy="4247317"/>
          </a:xfrm>
          <a:prstGeom prst="rect">
            <a:avLst/>
          </a:prstGeom>
          <a:noFill/>
        </p:spPr>
        <p:txBody>
          <a:bodyPr wrap="square" rtlCol="0">
            <a:spAutoFit/>
          </a:bodyPr>
          <a:lstStyle/>
          <a:p>
            <a:pPr algn="ctr"/>
            <a:r>
              <a:rPr lang="en-US" dirty="0">
                <a:hlinkClick r:id="rId2"/>
              </a:rPr>
              <a:t>https://www.phonicsplay.co.uk</a:t>
            </a:r>
            <a:r>
              <a:rPr lang="en-US" dirty="0"/>
              <a:t> </a:t>
            </a:r>
          </a:p>
          <a:p>
            <a:pPr algn="ctr"/>
            <a:endParaRPr lang="en-US" dirty="0"/>
          </a:p>
          <a:p>
            <a:pPr algn="ctr"/>
            <a:r>
              <a:rPr lang="en-US" dirty="0">
                <a:hlinkClick r:id="rId3"/>
              </a:rPr>
              <a:t>https://www.topmarks.co.uk/Search.aspx?AgeGroup=2</a:t>
            </a:r>
            <a:endParaRPr lang="en-US" dirty="0"/>
          </a:p>
          <a:p>
            <a:pPr algn="ctr"/>
            <a:endParaRPr lang="en-US" dirty="0"/>
          </a:p>
          <a:p>
            <a:pPr algn="ctr"/>
            <a:r>
              <a:rPr lang="en-US" dirty="0">
                <a:hlinkClick r:id="rId4"/>
              </a:rPr>
              <a:t>https://uk.ixl.com/signin/sienarc</a:t>
            </a:r>
            <a:endParaRPr lang="en-US" dirty="0"/>
          </a:p>
          <a:p>
            <a:pPr algn="ctr"/>
            <a:endParaRPr lang="en-US" dirty="0"/>
          </a:p>
          <a:p>
            <a:pPr algn="ctr"/>
            <a:r>
              <a:rPr lang="en-US" dirty="0">
                <a:hlinkClick r:id="rId5"/>
              </a:rPr>
              <a:t>https://www.phonicsbloom.com</a:t>
            </a:r>
            <a:r>
              <a:rPr lang="en-US" dirty="0"/>
              <a:t> </a:t>
            </a:r>
          </a:p>
          <a:p>
            <a:pPr algn="ctr"/>
            <a:endParaRPr lang="en-US" dirty="0"/>
          </a:p>
          <a:p>
            <a:pPr algn="ctr"/>
            <a:r>
              <a:rPr lang="en-US" dirty="0">
                <a:hlinkClick r:id="rId6"/>
              </a:rPr>
              <a:t>https://www.topmarks.co.uk/maths-games/hit-the-button</a:t>
            </a:r>
            <a:endParaRPr lang="en-US" dirty="0"/>
          </a:p>
          <a:p>
            <a:pPr algn="ctr"/>
            <a:endParaRPr lang="en-US" dirty="0"/>
          </a:p>
          <a:p>
            <a:pPr algn="ctr"/>
            <a:r>
              <a:rPr lang="en-US" dirty="0">
                <a:hlinkClick r:id="rId7"/>
              </a:rPr>
              <a:t>https://www.teachyourmonstertoread.com</a:t>
            </a:r>
            <a:r>
              <a:rPr lang="en-US" dirty="0"/>
              <a:t> </a:t>
            </a:r>
          </a:p>
          <a:p>
            <a:pPr algn="ctr"/>
            <a:endParaRPr lang="en-US" dirty="0"/>
          </a:p>
          <a:p>
            <a:pPr algn="ctr"/>
            <a:r>
              <a:rPr lang="en-US" dirty="0">
                <a:hlinkClick r:id="rId8"/>
              </a:rPr>
              <a:t>https://www.bbc.co.uk/bitesize/topics/zd63xyc</a:t>
            </a:r>
            <a:r>
              <a:rPr lang="en-US" dirty="0"/>
              <a:t> </a:t>
            </a:r>
          </a:p>
          <a:p>
            <a:pPr algn="ctr"/>
            <a:endParaRPr lang="en-US" dirty="0"/>
          </a:p>
          <a:p>
            <a:pPr algn="ctr"/>
            <a:r>
              <a:rPr lang="en-US" dirty="0">
                <a:hlinkClick r:id="rId9"/>
              </a:rPr>
              <a:t>https://home.oxfordowl.co.uk/kids-activities/fun-maths-games-and-activities/</a:t>
            </a:r>
            <a:r>
              <a:rPr lang="en-US" dirty="0"/>
              <a:t> </a:t>
            </a:r>
          </a:p>
        </p:txBody>
      </p:sp>
    </p:spTree>
    <p:extLst>
      <p:ext uri="{BB962C8B-B14F-4D97-AF65-F5344CB8AC3E}">
        <p14:creationId xmlns:p14="http://schemas.microsoft.com/office/powerpoint/2010/main" val="175796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BF6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B9090-60C2-864B-B8E6-96C4402D77E7}"/>
              </a:ext>
            </a:extLst>
          </p:cNvPr>
          <p:cNvSpPr>
            <a:spLocks noGrp="1"/>
          </p:cNvSpPr>
          <p:nvPr>
            <p:ph type="title"/>
          </p:nvPr>
        </p:nvSpPr>
        <p:spPr>
          <a:xfrm>
            <a:off x="1211943" y="379640"/>
            <a:ext cx="10515600" cy="1325563"/>
          </a:xfrm>
        </p:spPr>
        <p:txBody>
          <a:bodyPr>
            <a:normAutofit/>
          </a:bodyPr>
          <a:lstStyle/>
          <a:p>
            <a:pPr algn="ctr"/>
            <a:r>
              <a:rPr lang="en-US" sz="7200" dirty="0">
                <a:latin typeface="Lucida Handwriting" panose="03010101010101010101" pitchFamily="66" charset="0"/>
              </a:rPr>
              <a:t>Questions…</a:t>
            </a:r>
          </a:p>
        </p:txBody>
      </p:sp>
      <p:pic>
        <p:nvPicPr>
          <p:cNvPr id="2052" name="Picture 4" descr="10 Essential Questions Brand Managers Need to Ask Their Customers | Attest">
            <a:extLst>
              <a:ext uri="{FF2B5EF4-FFF2-40B4-BE49-F238E27FC236}">
                <a16:creationId xmlns:a16="http://schemas.microsoft.com/office/drawing/2014/main" id="{08C0CDE8-F5E0-1E4A-9C43-96653C67236E}"/>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11943" y="1854199"/>
            <a:ext cx="9768114" cy="4884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940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E6"/>
        </a:solidFill>
        <a:effectLst/>
      </p:bgPr>
    </p:bg>
    <p:spTree>
      <p:nvGrpSpPr>
        <p:cNvPr id="1" name=""/>
        <p:cNvGrpSpPr/>
        <p:nvPr/>
      </p:nvGrpSpPr>
      <p:grpSpPr>
        <a:xfrm>
          <a:off x="0" y="0"/>
          <a:ext cx="0" cy="0"/>
          <a:chOff x="0" y="0"/>
          <a:chExt cx="0" cy="0"/>
        </a:xfrm>
      </p:grpSpPr>
      <p:pic>
        <p:nvPicPr>
          <p:cNvPr id="3" name="Picture 2" descr="A person wearing a costume&#10;&#10;Description automatically generated">
            <a:extLst>
              <a:ext uri="{FF2B5EF4-FFF2-40B4-BE49-F238E27FC236}">
                <a16:creationId xmlns:a16="http://schemas.microsoft.com/office/drawing/2014/main" id="{F400FA12-B6BB-E94A-A58D-76162366CDB8}"/>
              </a:ext>
            </a:extLst>
          </p:cNvPr>
          <p:cNvPicPr>
            <a:picLocks noChangeAspect="1"/>
          </p:cNvPicPr>
          <p:nvPr/>
        </p:nvPicPr>
        <p:blipFill>
          <a:blip r:embed="rId2"/>
          <a:stretch>
            <a:fillRect/>
          </a:stretch>
        </p:blipFill>
        <p:spPr>
          <a:xfrm>
            <a:off x="-1" y="-1"/>
            <a:ext cx="5254171" cy="6869829"/>
          </a:xfrm>
          <a:prstGeom prst="rect">
            <a:avLst/>
          </a:prstGeom>
        </p:spPr>
      </p:pic>
      <p:pic>
        <p:nvPicPr>
          <p:cNvPr id="6" name="Picture 5" descr="Diagram, logo&#10;&#10;Description automatically generated">
            <a:extLst>
              <a:ext uri="{FF2B5EF4-FFF2-40B4-BE49-F238E27FC236}">
                <a16:creationId xmlns:a16="http://schemas.microsoft.com/office/drawing/2014/main" id="{4C238F3B-73CB-814C-8CF8-23148F57D6D0}"/>
              </a:ext>
            </a:extLst>
          </p:cNvPr>
          <p:cNvPicPr>
            <a:picLocks noChangeAspect="1"/>
          </p:cNvPicPr>
          <p:nvPr/>
        </p:nvPicPr>
        <p:blipFill>
          <a:blip r:embed="rId3"/>
          <a:stretch>
            <a:fillRect/>
          </a:stretch>
        </p:blipFill>
        <p:spPr>
          <a:xfrm>
            <a:off x="7068456" y="500017"/>
            <a:ext cx="3164114" cy="3164114"/>
          </a:xfrm>
          <a:prstGeom prst="rect">
            <a:avLst/>
          </a:prstGeom>
        </p:spPr>
      </p:pic>
      <p:sp>
        <p:nvSpPr>
          <p:cNvPr id="7" name="TextBox 6">
            <a:extLst>
              <a:ext uri="{FF2B5EF4-FFF2-40B4-BE49-F238E27FC236}">
                <a16:creationId xmlns:a16="http://schemas.microsoft.com/office/drawing/2014/main" id="{92590348-20B6-E64D-901D-F7EA3CB991D7}"/>
              </a:ext>
            </a:extLst>
          </p:cNvPr>
          <p:cNvSpPr txBox="1"/>
          <p:nvPr/>
        </p:nvSpPr>
        <p:spPr>
          <a:xfrm>
            <a:off x="5529942" y="4225109"/>
            <a:ext cx="6241143" cy="1938992"/>
          </a:xfrm>
          <a:prstGeom prst="rect">
            <a:avLst/>
          </a:prstGeom>
          <a:noFill/>
        </p:spPr>
        <p:txBody>
          <a:bodyPr wrap="square" rtlCol="0">
            <a:spAutoFit/>
          </a:bodyPr>
          <a:lstStyle/>
          <a:p>
            <a:pPr algn="ctr"/>
            <a:r>
              <a:rPr lang="en-US" sz="4000" dirty="0">
                <a:latin typeface="Lucida Calligraphy" panose="03010101010101010101" pitchFamily="66" charset="0"/>
              </a:rPr>
              <a:t>Be who God created you to be and you will set the world on fire. </a:t>
            </a:r>
          </a:p>
        </p:txBody>
      </p:sp>
    </p:spTree>
    <p:extLst>
      <p:ext uri="{BB962C8B-B14F-4D97-AF65-F5344CB8AC3E}">
        <p14:creationId xmlns:p14="http://schemas.microsoft.com/office/powerpoint/2010/main" val="576782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BF6FF"/>
        </a:solidFill>
        <a:effectLst/>
      </p:bgPr>
    </p:bg>
    <p:spTree>
      <p:nvGrpSpPr>
        <p:cNvPr id="1" name=""/>
        <p:cNvGrpSpPr/>
        <p:nvPr/>
      </p:nvGrpSpPr>
      <p:grpSpPr>
        <a:xfrm>
          <a:off x="0" y="0"/>
          <a:ext cx="0" cy="0"/>
          <a:chOff x="0" y="0"/>
          <a:chExt cx="0" cy="0"/>
        </a:xfrm>
      </p:grpSpPr>
      <p:pic>
        <p:nvPicPr>
          <p:cNvPr id="5" name="Picture 4" descr="A close up of a flower&#10;&#10;Description automatically generated">
            <a:extLst>
              <a:ext uri="{FF2B5EF4-FFF2-40B4-BE49-F238E27FC236}">
                <a16:creationId xmlns:a16="http://schemas.microsoft.com/office/drawing/2014/main" id="{E30F7520-D42D-D24E-8EB2-82EDC3B6E3BA}"/>
              </a:ext>
            </a:extLst>
          </p:cNvPr>
          <p:cNvPicPr>
            <a:picLocks noChangeAspect="1"/>
          </p:cNvPicPr>
          <p:nvPr/>
        </p:nvPicPr>
        <p:blipFill rotWithShape="1">
          <a:blip r:embed="rId2">
            <a:clrChange>
              <a:clrFrom>
                <a:srgbClr val="FEFFFF"/>
              </a:clrFrom>
              <a:clrTo>
                <a:srgbClr val="FEFFFF">
                  <a:alpha val="0"/>
                </a:srgbClr>
              </a:clrTo>
            </a:clrChange>
          </a:blip>
          <a:srcRect l="16275" t="5673" r="11360" b="17261"/>
          <a:stretch/>
        </p:blipFill>
        <p:spPr>
          <a:xfrm rot="5400000">
            <a:off x="-358219" y="582810"/>
            <a:ext cx="3876675" cy="2873797"/>
          </a:xfrm>
          <a:prstGeom prst="rect">
            <a:avLst/>
          </a:prstGeom>
        </p:spPr>
      </p:pic>
      <p:sp>
        <p:nvSpPr>
          <p:cNvPr id="6" name="TextBox 5">
            <a:extLst>
              <a:ext uri="{FF2B5EF4-FFF2-40B4-BE49-F238E27FC236}">
                <a16:creationId xmlns:a16="http://schemas.microsoft.com/office/drawing/2014/main" id="{C4CB3B30-6D18-4941-BCE8-8D216A393BD6}"/>
              </a:ext>
            </a:extLst>
          </p:cNvPr>
          <p:cNvSpPr txBox="1"/>
          <p:nvPr/>
        </p:nvSpPr>
        <p:spPr>
          <a:xfrm>
            <a:off x="1071155" y="-117566"/>
            <a:ext cx="10977625" cy="7078861"/>
          </a:xfrm>
          <a:prstGeom prst="rect">
            <a:avLst/>
          </a:prstGeom>
          <a:noFill/>
        </p:spPr>
        <p:txBody>
          <a:bodyPr wrap="square" rtlCol="0">
            <a:spAutoFit/>
          </a:bodyPr>
          <a:lstStyle/>
          <a:p>
            <a:r>
              <a:rPr lang="en-US" sz="7200" dirty="0">
                <a:latin typeface="Juliette Garden" panose="02000500000000000000" pitchFamily="2" charset="0"/>
              </a:rPr>
              <a:t>               </a:t>
            </a:r>
            <a:r>
              <a:rPr lang="en-US" sz="5400" u="sng" dirty="0">
                <a:latin typeface="Lucida Calligraphy" panose="03010101010101010101" pitchFamily="66" charset="0"/>
              </a:rPr>
              <a:t>Expectations:</a:t>
            </a:r>
          </a:p>
          <a:p>
            <a:pPr algn="ctr"/>
            <a:endParaRPr lang="en-US" sz="2800" u="sng" dirty="0">
              <a:latin typeface="Juliette Garden" panose="02000500000000000000" pitchFamily="2" charset="0"/>
            </a:endParaRPr>
          </a:p>
          <a:p>
            <a:pPr marL="285750" indent="-285750">
              <a:lnSpc>
                <a:spcPct val="200000"/>
              </a:lnSpc>
              <a:buFont typeface="Arial" panose="020B0604020202020204" pitchFamily="34" charset="0"/>
              <a:buChar char="•"/>
            </a:pPr>
            <a:r>
              <a:rPr lang="en-GB" sz="2800" dirty="0">
                <a:latin typeface="Segoe Print" panose="02000800000000000000" pitchFamily="2" charset="0"/>
              </a:rPr>
              <a:t>To gain an understanding of the Year 1 national curriculum and the year ahead. </a:t>
            </a:r>
          </a:p>
          <a:p>
            <a:pPr marL="285750" indent="-285750">
              <a:lnSpc>
                <a:spcPct val="200000"/>
              </a:lnSpc>
              <a:buFont typeface="Arial" panose="020B0604020202020204" pitchFamily="34" charset="0"/>
              <a:buChar char="•"/>
            </a:pPr>
            <a:r>
              <a:rPr lang="en-GB" sz="2800" dirty="0">
                <a:latin typeface="Segoe Print" panose="02000800000000000000" pitchFamily="2" charset="0"/>
              </a:rPr>
              <a:t>To know what is expected from your child in Year 1 and </a:t>
            </a:r>
            <a:br>
              <a:rPr lang="en-GB" sz="2800" dirty="0">
                <a:latin typeface="Segoe Print" panose="02000800000000000000" pitchFamily="2" charset="0"/>
              </a:rPr>
            </a:br>
            <a:r>
              <a:rPr lang="en-GB" sz="2800" dirty="0">
                <a:latin typeface="Segoe Print" panose="02000800000000000000" pitchFamily="2" charset="0"/>
              </a:rPr>
              <a:t>ways you can support them at home. </a:t>
            </a:r>
          </a:p>
          <a:p>
            <a:pPr marL="285750" indent="-285750">
              <a:lnSpc>
                <a:spcPct val="200000"/>
              </a:lnSpc>
              <a:buFont typeface="Arial" panose="020B0604020202020204" pitchFamily="34" charset="0"/>
              <a:buChar char="•"/>
            </a:pPr>
            <a:r>
              <a:rPr lang="en-GB" sz="2800" dirty="0">
                <a:latin typeface="Segoe Print" panose="02000800000000000000" pitchFamily="2" charset="0"/>
              </a:rPr>
              <a:t>Phonics screening test.  </a:t>
            </a:r>
            <a:endParaRPr lang="en-GB" sz="2800" dirty="0">
              <a:effectLst/>
              <a:latin typeface="Segoe Print" panose="02000800000000000000" pitchFamily="2" charset="0"/>
            </a:endParaRPr>
          </a:p>
          <a:p>
            <a:pPr marL="285750" indent="-285750">
              <a:lnSpc>
                <a:spcPct val="200000"/>
              </a:lnSpc>
              <a:buFont typeface="Arial" panose="020B0604020202020204" pitchFamily="34" charset="0"/>
              <a:buChar char="•"/>
            </a:pPr>
            <a:r>
              <a:rPr lang="en-GB" sz="2800" dirty="0">
                <a:latin typeface="Segoe Print" panose="02000800000000000000" pitchFamily="2" charset="0"/>
              </a:rPr>
              <a:t>To answer any questions that you may have.</a:t>
            </a:r>
          </a:p>
          <a:p>
            <a:pPr algn="ctr"/>
            <a:r>
              <a:rPr lang="en-US" u="sng" dirty="0">
                <a:latin typeface="Juliette Garden" panose="02000500000000000000" pitchFamily="2" charset="0"/>
              </a:rPr>
              <a:t>:</a:t>
            </a:r>
          </a:p>
        </p:txBody>
      </p:sp>
    </p:spTree>
    <p:extLst>
      <p:ext uri="{BB962C8B-B14F-4D97-AF65-F5344CB8AC3E}">
        <p14:creationId xmlns:p14="http://schemas.microsoft.com/office/powerpoint/2010/main" val="2779932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BF6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555B40-085A-5849-8476-B863A4702A82}"/>
              </a:ext>
            </a:extLst>
          </p:cNvPr>
          <p:cNvSpPr txBox="1"/>
          <p:nvPr/>
        </p:nvSpPr>
        <p:spPr>
          <a:xfrm>
            <a:off x="1886494" y="107802"/>
            <a:ext cx="9085943" cy="830997"/>
          </a:xfrm>
          <a:prstGeom prst="rect">
            <a:avLst/>
          </a:prstGeom>
          <a:noFill/>
        </p:spPr>
        <p:txBody>
          <a:bodyPr wrap="square" rtlCol="0">
            <a:spAutoFit/>
          </a:bodyPr>
          <a:lstStyle/>
          <a:p>
            <a:r>
              <a:rPr lang="en-US" sz="4800" dirty="0">
                <a:latin typeface="Lucida Calligraphy" panose="03010101010101010101" pitchFamily="66" charset="0"/>
              </a:rPr>
              <a:t>A typical week in Year 1… </a:t>
            </a:r>
          </a:p>
        </p:txBody>
      </p:sp>
      <p:pic>
        <p:nvPicPr>
          <p:cNvPr id="4" name="Picture 3" descr="Table&#10;&#10;Description automatically generated">
            <a:extLst>
              <a:ext uri="{FF2B5EF4-FFF2-40B4-BE49-F238E27FC236}">
                <a16:creationId xmlns:a16="http://schemas.microsoft.com/office/drawing/2014/main" id="{0C29E751-5ABC-F84B-B971-213E8AE937C2}"/>
              </a:ext>
            </a:extLst>
          </p:cNvPr>
          <p:cNvPicPr>
            <a:picLocks noChangeAspect="1"/>
          </p:cNvPicPr>
          <p:nvPr/>
        </p:nvPicPr>
        <p:blipFill>
          <a:blip r:embed="rId2"/>
          <a:stretch>
            <a:fillRect/>
          </a:stretch>
        </p:blipFill>
        <p:spPr>
          <a:xfrm>
            <a:off x="457200" y="1015663"/>
            <a:ext cx="11277600" cy="5734535"/>
          </a:xfrm>
          <a:prstGeom prst="rect">
            <a:avLst/>
          </a:prstGeom>
        </p:spPr>
      </p:pic>
    </p:spTree>
    <p:extLst>
      <p:ext uri="{BB962C8B-B14F-4D97-AF65-F5344CB8AC3E}">
        <p14:creationId xmlns:p14="http://schemas.microsoft.com/office/powerpoint/2010/main" val="15566029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BF6FF"/>
        </a:solidFill>
        <a:effectLst/>
      </p:bgPr>
    </p:bg>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71391FD8-5553-CC4A-85AE-6A1ECA94E83C}"/>
              </a:ext>
            </a:extLst>
          </p:cNvPr>
          <p:cNvPicPr>
            <a:picLocks noChangeAspect="1"/>
          </p:cNvPicPr>
          <p:nvPr/>
        </p:nvPicPr>
        <p:blipFill>
          <a:blip r:embed="rId2"/>
          <a:stretch>
            <a:fillRect/>
          </a:stretch>
        </p:blipFill>
        <p:spPr>
          <a:xfrm>
            <a:off x="1611086" y="836019"/>
            <a:ext cx="8764133" cy="6021981"/>
          </a:xfrm>
          <a:prstGeom prst="rect">
            <a:avLst/>
          </a:prstGeom>
        </p:spPr>
      </p:pic>
      <p:sp>
        <p:nvSpPr>
          <p:cNvPr id="4" name="TextBox 3">
            <a:extLst>
              <a:ext uri="{FF2B5EF4-FFF2-40B4-BE49-F238E27FC236}">
                <a16:creationId xmlns:a16="http://schemas.microsoft.com/office/drawing/2014/main" id="{987CE500-32B9-4E4E-9669-0C883E865055}"/>
              </a:ext>
            </a:extLst>
          </p:cNvPr>
          <p:cNvSpPr txBox="1"/>
          <p:nvPr/>
        </p:nvSpPr>
        <p:spPr>
          <a:xfrm>
            <a:off x="2341517" y="-140282"/>
            <a:ext cx="9085943" cy="1015663"/>
          </a:xfrm>
          <a:prstGeom prst="rect">
            <a:avLst/>
          </a:prstGeom>
          <a:noFill/>
        </p:spPr>
        <p:txBody>
          <a:bodyPr wrap="square" rtlCol="0">
            <a:spAutoFit/>
          </a:bodyPr>
          <a:lstStyle/>
          <a:p>
            <a:r>
              <a:rPr lang="en-US" sz="4000" dirty="0">
                <a:latin typeface="Lucida Handwriting" panose="03010101010101010101" pitchFamily="66" charset="0"/>
              </a:rPr>
              <a:t>Text based curriculum…</a:t>
            </a:r>
            <a:r>
              <a:rPr lang="en-US" sz="6000" dirty="0">
                <a:latin typeface="Juliette Garden" panose="02000500000000000000" pitchFamily="2" charset="0"/>
              </a:rPr>
              <a:t> </a:t>
            </a:r>
          </a:p>
        </p:txBody>
      </p:sp>
    </p:spTree>
    <p:extLst>
      <p:ext uri="{BB962C8B-B14F-4D97-AF65-F5344CB8AC3E}">
        <p14:creationId xmlns:p14="http://schemas.microsoft.com/office/powerpoint/2010/main" val="480460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BF6FF"/>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4DC81B-AC9B-4F4B-B43D-F90966A6E169}"/>
              </a:ext>
            </a:extLst>
          </p:cNvPr>
          <p:cNvSpPr txBox="1"/>
          <p:nvPr/>
        </p:nvSpPr>
        <p:spPr>
          <a:xfrm>
            <a:off x="0" y="859621"/>
            <a:ext cx="11843657" cy="5441490"/>
          </a:xfrm>
          <a:prstGeom prst="rect">
            <a:avLst/>
          </a:prstGeom>
          <a:noFill/>
        </p:spPr>
        <p:txBody>
          <a:bodyPr wrap="square" rtlCol="0">
            <a:spAutoFit/>
          </a:bodyPr>
          <a:lstStyle/>
          <a:p>
            <a:pPr algn="ctr">
              <a:lnSpc>
                <a:spcPct val="80000"/>
              </a:lnSpc>
              <a:defRPr/>
            </a:pPr>
            <a:r>
              <a:rPr lang="en-GB" altLang="en-US" sz="3200" dirty="0">
                <a:latin typeface="Segoe Print" panose="02000800000000000000" pitchFamily="2" charset="0"/>
              </a:rPr>
              <a:t>We follow the National Curriculum 2014.</a:t>
            </a:r>
          </a:p>
          <a:p>
            <a:pPr algn="ctr">
              <a:lnSpc>
                <a:spcPct val="80000"/>
              </a:lnSpc>
              <a:defRPr/>
            </a:pPr>
            <a:endParaRPr lang="en-GB" altLang="en-US" sz="3200" dirty="0">
              <a:latin typeface="Segoe Print" panose="02000800000000000000" pitchFamily="2" charset="0"/>
            </a:endParaRPr>
          </a:p>
          <a:p>
            <a:pPr algn="ctr">
              <a:lnSpc>
                <a:spcPct val="80000"/>
              </a:lnSpc>
              <a:defRPr/>
            </a:pPr>
            <a:r>
              <a:rPr lang="en-GB" altLang="en-US" sz="3200" dirty="0">
                <a:latin typeface="Segoe Print" panose="02000800000000000000" pitchFamily="2" charset="0"/>
              </a:rPr>
              <a:t>At the end of the year children will be given an overall best fit assessment against the expectations for their year group.</a:t>
            </a:r>
          </a:p>
          <a:p>
            <a:pPr algn="ctr">
              <a:lnSpc>
                <a:spcPct val="80000"/>
              </a:lnSpc>
              <a:defRPr/>
            </a:pPr>
            <a:endParaRPr lang="en-GB" altLang="en-US" sz="3200" dirty="0">
              <a:latin typeface="Segoe Print" panose="02000800000000000000" pitchFamily="2" charset="0"/>
            </a:endParaRPr>
          </a:p>
          <a:p>
            <a:pPr algn="ctr">
              <a:lnSpc>
                <a:spcPct val="80000"/>
              </a:lnSpc>
              <a:defRPr/>
            </a:pPr>
            <a:r>
              <a:rPr lang="en-GB" altLang="en-US" sz="3200" u="sng" dirty="0">
                <a:latin typeface="Segoe Print" panose="02000800000000000000" pitchFamily="2" charset="0"/>
              </a:rPr>
              <a:t>These will now be:</a:t>
            </a:r>
          </a:p>
          <a:p>
            <a:pPr algn="ctr">
              <a:lnSpc>
                <a:spcPct val="80000"/>
              </a:lnSpc>
              <a:defRPr/>
            </a:pPr>
            <a:endParaRPr lang="en-GB" altLang="en-US" sz="2800" dirty="0">
              <a:latin typeface="Segoe Print" panose="02000800000000000000" pitchFamily="2" charset="0"/>
            </a:endParaRPr>
          </a:p>
          <a:p>
            <a:pPr algn="ctr">
              <a:lnSpc>
                <a:spcPct val="80000"/>
              </a:lnSpc>
              <a:defRPr/>
            </a:pPr>
            <a:r>
              <a:rPr lang="en-GB" altLang="en-US" sz="3200" b="1" i="1" dirty="0">
                <a:latin typeface="Segoe Print" panose="02000800000000000000" pitchFamily="2" charset="0"/>
              </a:rPr>
              <a:t>Working towards </a:t>
            </a:r>
            <a:r>
              <a:rPr lang="en-GB" altLang="en-US" sz="3200" dirty="0">
                <a:latin typeface="Segoe Print" panose="02000800000000000000" pitchFamily="2" charset="0"/>
              </a:rPr>
              <a:t>the expected National Year 1 level</a:t>
            </a:r>
          </a:p>
          <a:p>
            <a:pPr algn="ctr">
              <a:lnSpc>
                <a:spcPct val="80000"/>
              </a:lnSpc>
              <a:defRPr/>
            </a:pPr>
            <a:r>
              <a:rPr lang="en-GB" altLang="en-US" sz="3200" dirty="0">
                <a:latin typeface="Segoe Print" panose="02000800000000000000" pitchFamily="2" charset="0"/>
              </a:rPr>
              <a:t> </a:t>
            </a:r>
          </a:p>
          <a:p>
            <a:pPr algn="ctr">
              <a:lnSpc>
                <a:spcPct val="80000"/>
              </a:lnSpc>
              <a:defRPr/>
            </a:pPr>
            <a:r>
              <a:rPr lang="en-GB" altLang="en-US" sz="3200" b="1" i="1" dirty="0">
                <a:latin typeface="Segoe Print" panose="02000800000000000000" pitchFamily="2" charset="0"/>
              </a:rPr>
              <a:t>Working at </a:t>
            </a:r>
            <a:r>
              <a:rPr lang="en-GB" altLang="en-US" sz="3200" dirty="0">
                <a:latin typeface="Segoe Print" panose="02000800000000000000" pitchFamily="2" charset="0"/>
              </a:rPr>
              <a:t>the expected National Year 1 level </a:t>
            </a:r>
          </a:p>
          <a:p>
            <a:pPr algn="ctr">
              <a:lnSpc>
                <a:spcPct val="80000"/>
              </a:lnSpc>
              <a:defRPr/>
            </a:pPr>
            <a:endParaRPr lang="en-GB" altLang="en-US" sz="3200" dirty="0">
              <a:latin typeface="Segoe Print" panose="02000800000000000000" pitchFamily="2" charset="0"/>
            </a:endParaRPr>
          </a:p>
          <a:p>
            <a:pPr algn="ctr">
              <a:lnSpc>
                <a:spcPct val="80000"/>
              </a:lnSpc>
              <a:defRPr/>
            </a:pPr>
            <a:r>
              <a:rPr lang="en-GB" altLang="en-US" sz="3200" b="1" i="1" dirty="0">
                <a:latin typeface="Segoe Print" panose="02000800000000000000" pitchFamily="2" charset="0"/>
              </a:rPr>
              <a:t>Exceeding </a:t>
            </a:r>
            <a:r>
              <a:rPr lang="en-GB" altLang="en-US" sz="3200" dirty="0">
                <a:latin typeface="Segoe Print" panose="02000800000000000000" pitchFamily="2" charset="0"/>
              </a:rPr>
              <a:t>the expected National Year 1 Level</a:t>
            </a:r>
          </a:p>
          <a:p>
            <a:pPr algn="ctr"/>
            <a:endParaRPr lang="en-US" dirty="0"/>
          </a:p>
        </p:txBody>
      </p:sp>
    </p:spTree>
    <p:extLst>
      <p:ext uri="{BB962C8B-B14F-4D97-AF65-F5344CB8AC3E}">
        <p14:creationId xmlns:p14="http://schemas.microsoft.com/office/powerpoint/2010/main" val="18304566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BF6FF"/>
        </a:solidFill>
        <a:effectLst/>
      </p:bgPr>
    </p:bg>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1373AEA5-D3D0-9E4F-8F04-A932C228C993}"/>
              </a:ext>
            </a:extLst>
          </p:cNvPr>
          <p:cNvPicPr>
            <a:picLocks noChangeAspect="1"/>
          </p:cNvPicPr>
          <p:nvPr/>
        </p:nvPicPr>
        <p:blipFill>
          <a:blip r:embed="rId2"/>
          <a:stretch>
            <a:fillRect/>
          </a:stretch>
        </p:blipFill>
        <p:spPr>
          <a:xfrm>
            <a:off x="1229032" y="0"/>
            <a:ext cx="9733935" cy="6858000"/>
          </a:xfrm>
          <a:prstGeom prst="rect">
            <a:avLst/>
          </a:prstGeom>
        </p:spPr>
      </p:pic>
    </p:spTree>
    <p:extLst>
      <p:ext uri="{BB962C8B-B14F-4D97-AF65-F5344CB8AC3E}">
        <p14:creationId xmlns:p14="http://schemas.microsoft.com/office/powerpoint/2010/main" val="1520203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BF6FF"/>
        </a:solidFill>
        <a:effectLst/>
      </p:bgPr>
    </p:bg>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7AD98F67-B44A-4640-B184-AA144C5F1F3D}"/>
              </a:ext>
            </a:extLst>
          </p:cNvPr>
          <p:cNvPicPr>
            <a:picLocks noChangeAspect="1"/>
          </p:cNvPicPr>
          <p:nvPr/>
        </p:nvPicPr>
        <p:blipFill>
          <a:blip r:embed="rId2"/>
          <a:stretch>
            <a:fillRect/>
          </a:stretch>
        </p:blipFill>
        <p:spPr>
          <a:xfrm>
            <a:off x="1124251" y="0"/>
            <a:ext cx="9943497" cy="6858000"/>
          </a:xfrm>
          <a:prstGeom prst="rect">
            <a:avLst/>
          </a:prstGeom>
        </p:spPr>
      </p:pic>
    </p:spTree>
    <p:extLst>
      <p:ext uri="{BB962C8B-B14F-4D97-AF65-F5344CB8AC3E}">
        <p14:creationId xmlns:p14="http://schemas.microsoft.com/office/powerpoint/2010/main" val="3243025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BF6FF"/>
        </a:solidFill>
        <a:effectLst/>
      </p:bgPr>
    </p:bg>
    <p:spTree>
      <p:nvGrpSpPr>
        <p:cNvPr id="1" name=""/>
        <p:cNvGrpSpPr/>
        <p:nvPr/>
      </p:nvGrpSpPr>
      <p:grpSpPr>
        <a:xfrm>
          <a:off x="0" y="0"/>
          <a:ext cx="0" cy="0"/>
          <a:chOff x="0" y="0"/>
          <a:chExt cx="0" cy="0"/>
        </a:xfrm>
      </p:grpSpPr>
      <p:pic>
        <p:nvPicPr>
          <p:cNvPr id="3" name="Picture 2" descr="A picture containing table&#10;&#10;Description automatically generated">
            <a:extLst>
              <a:ext uri="{FF2B5EF4-FFF2-40B4-BE49-F238E27FC236}">
                <a16:creationId xmlns:a16="http://schemas.microsoft.com/office/drawing/2014/main" id="{3EEAE425-5FE5-3946-9F90-27C2EBA42635}"/>
              </a:ext>
            </a:extLst>
          </p:cNvPr>
          <p:cNvPicPr>
            <a:picLocks noChangeAspect="1"/>
          </p:cNvPicPr>
          <p:nvPr/>
        </p:nvPicPr>
        <p:blipFill>
          <a:blip r:embed="rId2"/>
          <a:stretch>
            <a:fillRect/>
          </a:stretch>
        </p:blipFill>
        <p:spPr>
          <a:xfrm>
            <a:off x="1124790" y="0"/>
            <a:ext cx="9942419" cy="6858000"/>
          </a:xfrm>
          <a:prstGeom prst="rect">
            <a:avLst/>
          </a:prstGeom>
        </p:spPr>
      </p:pic>
    </p:spTree>
    <p:extLst>
      <p:ext uri="{BB962C8B-B14F-4D97-AF65-F5344CB8AC3E}">
        <p14:creationId xmlns:p14="http://schemas.microsoft.com/office/powerpoint/2010/main" val="35561129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60A6C8BC9A86B48B0D2F81386F68DB5" ma:contentTypeVersion="12" ma:contentTypeDescription="Create a new document." ma:contentTypeScope="" ma:versionID="905b8092d0d8ae62f56df714b011ac9d">
  <xsd:schema xmlns:xsd="http://www.w3.org/2001/XMLSchema" xmlns:xs="http://www.w3.org/2001/XMLSchema" xmlns:p="http://schemas.microsoft.com/office/2006/metadata/properties" xmlns:ns2="97312029-451e-4b78-a280-e634308d256e" xmlns:ns3="c68b79dc-9ac4-46aa-b680-15c92379888e" targetNamespace="http://schemas.microsoft.com/office/2006/metadata/properties" ma:root="true" ma:fieldsID="e325b3f544ad9b23de65b70fffcdbb60" ns2:_="" ns3:_="">
    <xsd:import namespace="97312029-451e-4b78-a280-e634308d256e"/>
    <xsd:import namespace="c68b79dc-9ac4-46aa-b680-15c92379888e"/>
    <xsd:element name="properties">
      <xsd:complexType>
        <xsd:sequence>
          <xsd:element name="documentManagement">
            <xsd:complexType>
              <xsd:all>
                <xsd:element ref="ns2:MediaServiceMetadata" minOccurs="0"/>
                <xsd:element ref="ns2:MediaServiceFastMetadata" minOccurs="0"/>
                <xsd:element ref="ns2:MediaServiceAutoTags" minOccurs="0"/>
                <xsd:element ref="ns3:SharedWithUsers" minOccurs="0"/>
                <xsd:element ref="ns3:SharedWithDetails"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312029-451e-4b78-a280-e634308d256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8b79dc-9ac4-46aa-b680-15c92379888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90CADE-CBA2-4803-A536-E51F0AAEE92D}">
  <ds:schemaRefs>
    <ds:schemaRef ds:uri="http://purl.org/dc/terms/"/>
    <ds:schemaRef ds:uri="http://purl.org/dc/elements/1.1/"/>
    <ds:schemaRef ds:uri="http://schemas.microsoft.com/office/2006/documentManagement/types"/>
    <ds:schemaRef ds:uri="http://www.w3.org/XML/1998/namespace"/>
    <ds:schemaRef ds:uri="http://schemas.openxmlformats.org/package/2006/metadata/core-properties"/>
    <ds:schemaRef ds:uri="http://schemas.microsoft.com/office/infopath/2007/PartnerControls"/>
    <ds:schemaRef ds:uri="97312029-451e-4b78-a280-e634308d256e"/>
    <ds:schemaRef ds:uri="c68b79dc-9ac4-46aa-b680-15c92379888e"/>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97528087-FD17-4714-82BC-9677AE769A9F}">
  <ds:schemaRefs>
    <ds:schemaRef ds:uri="http://schemas.microsoft.com/sharepoint/v3/contenttype/forms"/>
  </ds:schemaRefs>
</ds:datastoreItem>
</file>

<file path=customXml/itemProps3.xml><?xml version="1.0" encoding="utf-8"?>
<ds:datastoreItem xmlns:ds="http://schemas.openxmlformats.org/officeDocument/2006/customXml" ds:itemID="{684302F7-DB83-4704-9984-6A22540102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312029-451e-4b78-a280-e634308d256e"/>
    <ds:schemaRef ds:uri="c68b79dc-9ac4-46aa-b680-15c92379888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188</TotalTime>
  <Words>780</Words>
  <Application>Microsoft Office PowerPoint</Application>
  <PresentationFormat>Widescreen</PresentationFormat>
  <Paragraphs>74</Paragraphs>
  <Slides>17</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Juliette Garden</vt:lpstr>
      <vt:lpstr>Lucida Calligraphy</vt:lpstr>
      <vt:lpstr>Lucida Handwriting</vt:lpstr>
      <vt:lpstr>Segoe Print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Phonics screening</vt:lpstr>
      <vt:lpstr>PowerPoint Presentation</vt:lpstr>
      <vt:lpstr>PowerPoint Presentation</vt:lpstr>
      <vt:lpstr>PowerPoint Presentation</vt:lpstr>
      <vt:lpstr>Useful apps and websites…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Stanton</dc:creator>
  <cp:lastModifiedBy>Nikki Kane</cp:lastModifiedBy>
  <cp:revision>17</cp:revision>
  <dcterms:created xsi:type="dcterms:W3CDTF">2020-09-25T17:53:47Z</dcterms:created>
  <dcterms:modified xsi:type="dcterms:W3CDTF">2020-09-28T16:08:50Z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0x010100760A6C8BC9A86B48B0D2F81386F68DB5</vt:lpwstr>
  </property>
</Properties>
</file>