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65" r:id="rId5"/>
    <p:sldId id="287" r:id="rId6"/>
    <p:sldId id="288" r:id="rId7"/>
    <p:sldId id="296" r:id="rId8"/>
    <p:sldId id="291" r:id="rId9"/>
    <p:sldId id="300" r:id="rId10"/>
    <p:sldId id="293" r:id="rId11"/>
    <p:sldId id="289" r:id="rId12"/>
    <p:sldId id="302" r:id="rId13"/>
    <p:sldId id="290" r:id="rId14"/>
    <p:sldId id="297" r:id="rId15"/>
    <p:sldId id="295" r:id="rId16"/>
    <p:sldId id="292" r:id="rId17"/>
    <p:sldId id="299"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CD50E-AED9-4643-93E4-1395B670ED11}" type="datetimeFigureOut">
              <a:rPr lang="en-GB" smtClean="0"/>
              <a:t>04/10/2020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8D269-08A4-47C1-83B6-0ECC0BBD2AEE}" type="slidenum">
              <a:rPr lang="en-GB" smtClean="0"/>
              <a:t>‹#›</a:t>
            </a:fld>
            <a:endParaRPr lang="en-GB"/>
          </a:p>
        </p:txBody>
      </p:sp>
    </p:spTree>
    <p:extLst>
      <p:ext uri="{BB962C8B-B14F-4D97-AF65-F5344CB8AC3E}">
        <p14:creationId xmlns:p14="http://schemas.microsoft.com/office/powerpoint/2010/main" val="148228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0"/>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Year 6 Meet the Teacher</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Friday 2</a:t>
            </a:r>
            <a:r>
              <a:rPr lang="en-US" sz="1600" baseline="30000" dirty="0"/>
              <a:t>nd</a:t>
            </a:r>
            <a:r>
              <a:rPr lang="en-US" sz="1600" dirty="0"/>
              <a:t> October 2020</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St Caths of Siena (@StCathsofSiena) | Twitter">
            <a:extLst>
              <a:ext uri="{FF2B5EF4-FFF2-40B4-BE49-F238E27FC236}">
                <a16:creationId xmlns:a16="http://schemas.microsoft.com/office/drawing/2014/main" id="{060154E8-9BAE-4254-AE01-2259247AA1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8393" y1="62500" x2="38393" y2="62500"/>
                      </a14:backgroundRemoval>
                    </a14:imgEffect>
                  </a14:imgLayer>
                </a14:imgProps>
              </a:ext>
              <a:ext uri="{28A0092B-C50C-407E-A947-70E740481C1C}">
                <a14:useLocalDpi xmlns:a14="http://schemas.microsoft.com/office/drawing/2010/main" val="0"/>
              </a:ext>
            </a:extLst>
          </a:blip>
          <a:srcRect/>
          <a:stretch>
            <a:fillRect/>
          </a:stretch>
        </p:blipFill>
        <p:spPr bwMode="auto">
          <a:xfrm>
            <a:off x="10134392" y="1425359"/>
            <a:ext cx="1206605" cy="120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38D3-30CD-4BF2-B6FF-814E3E9F922E}"/>
              </a:ext>
            </a:extLst>
          </p:cNvPr>
          <p:cNvSpPr>
            <a:spLocks noGrp="1"/>
          </p:cNvSpPr>
          <p:nvPr>
            <p:ph type="title"/>
          </p:nvPr>
        </p:nvSpPr>
        <p:spPr>
          <a:xfrm>
            <a:off x="704849" y="286603"/>
            <a:ext cx="10887075" cy="1450757"/>
          </a:xfrm>
        </p:spPr>
        <p:txBody>
          <a:bodyPr>
            <a:noAutofit/>
          </a:bodyPr>
          <a:lstStyle/>
          <a:p>
            <a:r>
              <a:rPr lang="en-GB" sz="5400" b="1" dirty="0">
                <a:effectLst>
                  <a:outerShdw blurRad="38100" dist="38100" dir="2700000" algn="tl">
                    <a:srgbClr val="000000">
                      <a:alpha val="43137"/>
                    </a:srgbClr>
                  </a:outerShdw>
                </a:effectLst>
              </a:rPr>
              <a:t>Home Learning / Homework</a:t>
            </a:r>
          </a:p>
        </p:txBody>
      </p:sp>
      <p:sp>
        <p:nvSpPr>
          <p:cNvPr id="3" name="Content Placeholder 2">
            <a:extLst>
              <a:ext uri="{FF2B5EF4-FFF2-40B4-BE49-F238E27FC236}">
                <a16:creationId xmlns:a16="http://schemas.microsoft.com/office/drawing/2014/main" id="{09E6D90F-D284-4E58-8EF8-EC86C25AF8B4}"/>
              </a:ext>
            </a:extLst>
          </p:cNvPr>
          <p:cNvSpPr>
            <a:spLocks noGrp="1"/>
          </p:cNvSpPr>
          <p:nvPr>
            <p:ph idx="1"/>
          </p:nvPr>
        </p:nvSpPr>
        <p:spPr>
          <a:xfrm>
            <a:off x="1097280" y="2108201"/>
            <a:ext cx="3712845" cy="2406649"/>
          </a:xfrm>
          <a:ln w="38100">
            <a:solidFill>
              <a:srgbClr val="FFC000"/>
            </a:solidFill>
          </a:ln>
        </p:spPr>
        <p:txBody>
          <a:bodyPr>
            <a:normAutofit/>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Weekly, </a:t>
            </a:r>
            <a:r>
              <a:rPr lang="en-GB" sz="2000" dirty="0">
                <a:effectLst/>
                <a:latin typeface="Calibri" panose="020F0502020204030204" pitchFamily="34" charset="0"/>
                <a:ea typeface="Calibri" panose="020F0502020204030204" pitchFamily="34" charset="0"/>
                <a:cs typeface="Times New Roman" panose="02020603050405020304" pitchFamily="18" charset="0"/>
              </a:rPr>
              <a:t>the children </a:t>
            </a:r>
            <a:r>
              <a:rPr lang="en-GB" sz="2000" dirty="0">
                <a:latin typeface="Calibri" panose="020F0502020204030204" pitchFamily="34" charset="0"/>
                <a:ea typeface="Calibri" panose="020F0502020204030204" pitchFamily="34" charset="0"/>
                <a:cs typeface="Times New Roman" panose="02020603050405020304" pitchFamily="18" charset="0"/>
              </a:rPr>
              <a:t>should be:</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reading for half an hour per evening.</a:t>
            </a:r>
          </a:p>
          <a:p>
            <a:r>
              <a:rPr lang="en-GB" sz="2000" dirty="0">
                <a:latin typeface="Calibri" panose="020F0502020204030204" pitchFamily="34" charset="0"/>
                <a:ea typeface="Calibri" panose="020F0502020204030204" pitchFamily="34" charset="0"/>
                <a:cs typeface="Times New Roman" panose="02020603050405020304" pitchFamily="18" charset="0"/>
              </a:rPr>
              <a:t>- practising their spellings.</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 practising their times tables.</a:t>
            </a:r>
          </a:p>
          <a:p>
            <a:endParaRPr lang="en-GB" dirty="0"/>
          </a:p>
        </p:txBody>
      </p:sp>
      <p:sp>
        <p:nvSpPr>
          <p:cNvPr id="4" name="TextBox 3">
            <a:extLst>
              <a:ext uri="{FF2B5EF4-FFF2-40B4-BE49-F238E27FC236}">
                <a16:creationId xmlns:a16="http://schemas.microsoft.com/office/drawing/2014/main" id="{D5671768-0394-49EA-A85D-5E96B80AC821}"/>
              </a:ext>
            </a:extLst>
          </p:cNvPr>
          <p:cNvSpPr txBox="1"/>
          <p:nvPr/>
        </p:nvSpPr>
        <p:spPr>
          <a:xfrm>
            <a:off x="1097280" y="4658976"/>
            <a:ext cx="10058400" cy="1323439"/>
          </a:xfrm>
          <a:prstGeom prst="rect">
            <a:avLst/>
          </a:prstGeom>
          <a:noFill/>
          <a:ln w="38100">
            <a:solidFill>
              <a:srgbClr val="FFC000"/>
            </a:solidFill>
          </a:ln>
        </p:spPr>
        <p:txBody>
          <a:bodyPr wrap="square" rtlCol="0">
            <a:spAutoFit/>
          </a:bodyPr>
          <a:lstStyle/>
          <a:p>
            <a:r>
              <a:rPr lang="en-GB" sz="2000" b="1" dirty="0">
                <a:latin typeface="Calibri" panose="020F0502020204030204" pitchFamily="34" charset="0"/>
                <a:ea typeface="Calibri" panose="020F0502020204030204" pitchFamily="34" charset="0"/>
                <a:cs typeface="Times New Roman" panose="02020603050405020304" pitchFamily="18" charset="0"/>
              </a:rPr>
              <a:t>Half termly, </a:t>
            </a:r>
            <a:r>
              <a:rPr lang="en-GB" sz="2000" dirty="0">
                <a:latin typeface="Calibri" panose="020F0502020204030204" pitchFamily="34" charset="0"/>
                <a:ea typeface="Calibri" panose="020F0502020204030204" pitchFamily="34" charset="0"/>
                <a:cs typeface="Times New Roman" panose="02020603050405020304" pitchFamily="18" charset="0"/>
              </a:rPr>
              <a:t>the children will be set an optional home learning task. This will be based around another area of the curriculum such as topic, science or RE.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This allows the children to complete a project based on their strength- art, writing, computing etc.</a:t>
            </a:r>
          </a:p>
        </p:txBody>
      </p:sp>
      <p:grpSp>
        <p:nvGrpSpPr>
          <p:cNvPr id="7" name="Group 6">
            <a:extLst>
              <a:ext uri="{FF2B5EF4-FFF2-40B4-BE49-F238E27FC236}">
                <a16:creationId xmlns:a16="http://schemas.microsoft.com/office/drawing/2014/main" id="{F4BE940C-C2EF-469D-AF57-19578345BF4C}"/>
              </a:ext>
            </a:extLst>
          </p:cNvPr>
          <p:cNvGrpSpPr/>
          <p:nvPr/>
        </p:nvGrpSpPr>
        <p:grpSpPr>
          <a:xfrm>
            <a:off x="4964430" y="2108200"/>
            <a:ext cx="6191250" cy="2406649"/>
            <a:chOff x="4964430" y="2108200"/>
            <a:chExt cx="6191250" cy="2406649"/>
          </a:xfrm>
        </p:grpSpPr>
        <p:sp>
          <p:nvSpPr>
            <p:cNvPr id="5" name="Content Placeholder 2">
              <a:extLst>
                <a:ext uri="{FF2B5EF4-FFF2-40B4-BE49-F238E27FC236}">
                  <a16:creationId xmlns:a16="http://schemas.microsoft.com/office/drawing/2014/main" id="{AB626965-D5CF-4C47-B989-935259B18CCD}"/>
                </a:ext>
              </a:extLst>
            </p:cNvPr>
            <p:cNvSpPr txBox="1">
              <a:spLocks/>
            </p:cNvSpPr>
            <p:nvPr/>
          </p:nvSpPr>
          <p:spPr>
            <a:xfrm>
              <a:off x="4964430" y="2108200"/>
              <a:ext cx="6191250" cy="2406649"/>
            </a:xfrm>
            <a:prstGeom prst="rect">
              <a:avLst/>
            </a:prstGeom>
            <a:ln w="38100">
              <a:solidFill>
                <a:srgbClr val="FFC000"/>
              </a:solidFill>
            </a:ln>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000" b="1" dirty="0">
                  <a:latin typeface="Calibri" panose="020F0502020204030204" pitchFamily="34" charset="0"/>
                  <a:ea typeface="Calibri" panose="020F0502020204030204" pitchFamily="34" charset="0"/>
                  <a:cs typeface="Times New Roman" panose="02020603050405020304" pitchFamily="18" charset="0"/>
                </a:rPr>
                <a:t>After the October half term, </a:t>
              </a:r>
              <a:r>
                <a:rPr lang="en-GB" sz="2000" dirty="0">
                  <a:latin typeface="Calibri" panose="020F0502020204030204" pitchFamily="34" charset="0"/>
                  <a:ea typeface="Calibri" panose="020F0502020204030204" pitchFamily="34" charset="0"/>
                  <a:cs typeface="Times New Roman" panose="02020603050405020304" pitchFamily="18" charset="0"/>
                </a:rPr>
                <a:t>the children will be set weekly homework:</a:t>
              </a:r>
            </a:p>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 - a maths task.</a:t>
              </a:r>
            </a:p>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 - a grammar task.</a:t>
              </a:r>
            </a:p>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 - a reading comprehension task.</a:t>
              </a:r>
            </a:p>
            <a:p>
              <a:endParaRPr lang="en-GB" dirty="0"/>
            </a:p>
          </p:txBody>
        </p:sp>
        <p:sp>
          <p:nvSpPr>
            <p:cNvPr id="6" name="TextBox 5">
              <a:extLst>
                <a:ext uri="{FF2B5EF4-FFF2-40B4-BE49-F238E27FC236}">
                  <a16:creationId xmlns:a16="http://schemas.microsoft.com/office/drawing/2014/main" id="{09349FAA-F169-4620-A11A-BC16A298EF24}"/>
                </a:ext>
              </a:extLst>
            </p:cNvPr>
            <p:cNvSpPr txBox="1"/>
            <p:nvPr/>
          </p:nvSpPr>
          <p:spPr>
            <a:xfrm>
              <a:off x="8189042" y="2709093"/>
              <a:ext cx="2705100" cy="1200329"/>
            </a:xfrm>
            <a:prstGeom prst="rect">
              <a:avLst/>
            </a:prstGeom>
            <a:noFill/>
          </p:spPr>
          <p:txBody>
            <a:bodyPr wrap="square" rtlCol="0">
              <a:spAutoFit/>
            </a:bodyPr>
            <a:lstStyle/>
            <a:p>
              <a:pPr algn="r"/>
              <a:r>
                <a:rPr lang="en-GB" b="1" dirty="0"/>
                <a:t>These are NOT optional. It is expected that these are turned in on google classroom by Friday.</a:t>
              </a:r>
            </a:p>
          </p:txBody>
        </p:sp>
      </p:grpSp>
    </p:spTree>
    <p:extLst>
      <p:ext uri="{BB962C8B-B14F-4D97-AF65-F5344CB8AC3E}">
        <p14:creationId xmlns:p14="http://schemas.microsoft.com/office/powerpoint/2010/main" val="34475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1D20-95A2-49BA-95BD-0FEF9FC198C7}"/>
              </a:ext>
            </a:extLst>
          </p:cNvPr>
          <p:cNvSpPr>
            <a:spLocks noGrp="1"/>
          </p:cNvSpPr>
          <p:nvPr>
            <p:ph type="title"/>
          </p:nvPr>
        </p:nvSpPr>
        <p:spPr>
          <a:xfrm>
            <a:off x="581025" y="286603"/>
            <a:ext cx="11068050" cy="1450757"/>
          </a:xfrm>
        </p:spPr>
        <p:txBody>
          <a:bodyPr>
            <a:normAutofit/>
          </a:bodyPr>
          <a:lstStyle/>
          <a:p>
            <a:pPr algn="ctr"/>
            <a:r>
              <a:rPr lang="en-GB" sz="5400" b="1" dirty="0">
                <a:effectLst>
                  <a:outerShdw blurRad="38100" dist="38100" dir="2700000" algn="tl">
                    <a:srgbClr val="000000">
                      <a:alpha val="43137"/>
                    </a:srgbClr>
                  </a:outerShdw>
                </a:effectLst>
              </a:rPr>
              <a:t>Bringing things in from home</a:t>
            </a:r>
          </a:p>
        </p:txBody>
      </p:sp>
      <p:sp>
        <p:nvSpPr>
          <p:cNvPr id="3" name="Content Placeholder 2">
            <a:extLst>
              <a:ext uri="{FF2B5EF4-FFF2-40B4-BE49-F238E27FC236}">
                <a16:creationId xmlns:a16="http://schemas.microsoft.com/office/drawing/2014/main" id="{74377272-F645-4B1B-B325-1ABE5C07AA46}"/>
              </a:ext>
            </a:extLst>
          </p:cNvPr>
          <p:cNvSpPr>
            <a:spLocks noGrp="1"/>
          </p:cNvSpPr>
          <p:nvPr>
            <p:ph idx="1"/>
          </p:nvPr>
        </p:nvSpPr>
        <p:spPr>
          <a:xfrm>
            <a:off x="1097280" y="2108201"/>
            <a:ext cx="6484620" cy="3760891"/>
          </a:xfrm>
        </p:spPr>
        <p:txBody>
          <a:bodyPr>
            <a:normAutofit/>
          </a:bodyPr>
          <a:lstStyle/>
          <a:p>
            <a:pPr algn="ctr"/>
            <a:r>
              <a:rPr lang="en-GB" sz="3600" dirty="0"/>
              <a:t>Please do not let the children bring things in from home, including any home learning. This should be uploaded to google classroom instead.</a:t>
            </a:r>
          </a:p>
        </p:txBody>
      </p:sp>
      <p:pic>
        <p:nvPicPr>
          <p:cNvPr id="3074" name="Picture 2" descr="Real Estate Background clipart - House, Home, Product, transparent clip art">
            <a:extLst>
              <a:ext uri="{FF2B5EF4-FFF2-40B4-BE49-F238E27FC236}">
                <a16:creationId xmlns:a16="http://schemas.microsoft.com/office/drawing/2014/main" id="{FD8A48B4-A1C8-49CC-8D96-DC70D07A6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2218134"/>
            <a:ext cx="4408488" cy="330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E3F1-EDAE-48C2-BAA0-30D9993FFAF6}"/>
              </a:ext>
            </a:extLst>
          </p:cNvPr>
          <p:cNvSpPr>
            <a:spLocks noGrp="1"/>
          </p:cNvSpPr>
          <p:nvPr>
            <p:ph type="title"/>
          </p:nvPr>
        </p:nvSpPr>
        <p:spPr/>
        <p:txBody>
          <a:bodyPr>
            <a:normAutofit/>
          </a:bodyPr>
          <a:lstStyle/>
          <a:p>
            <a:r>
              <a:rPr lang="en-GB" sz="8000" b="1" dirty="0">
                <a:effectLst>
                  <a:outerShdw blurRad="38100" dist="38100" dir="2700000" algn="tl">
                    <a:srgbClr val="000000">
                      <a:alpha val="43137"/>
                    </a:srgbClr>
                  </a:outerShdw>
                </a:effectLst>
              </a:rPr>
              <a:t>SATs</a:t>
            </a:r>
          </a:p>
        </p:txBody>
      </p:sp>
      <p:sp>
        <p:nvSpPr>
          <p:cNvPr id="3" name="Content Placeholder 2">
            <a:extLst>
              <a:ext uri="{FF2B5EF4-FFF2-40B4-BE49-F238E27FC236}">
                <a16:creationId xmlns:a16="http://schemas.microsoft.com/office/drawing/2014/main" id="{EE3BEB07-D751-4E25-AD4E-763C42953A4E}"/>
              </a:ext>
            </a:extLst>
          </p:cNvPr>
          <p:cNvSpPr>
            <a:spLocks noGrp="1"/>
          </p:cNvSpPr>
          <p:nvPr>
            <p:ph idx="1"/>
          </p:nvPr>
        </p:nvSpPr>
        <p:spPr>
          <a:xfrm>
            <a:off x="1097280" y="2108201"/>
            <a:ext cx="5513070" cy="3760891"/>
          </a:xfrm>
          <a:ln w="38100">
            <a:solidFill>
              <a:srgbClr val="FFC000"/>
            </a:solidFill>
          </a:ln>
        </p:spPr>
        <p:txBody>
          <a:bodyPr>
            <a:normAutofit/>
          </a:bodyPr>
          <a:lstStyle/>
          <a:p>
            <a:r>
              <a:rPr lang="en-GB" sz="2400" b="0" i="0" dirty="0">
                <a:solidFill>
                  <a:srgbClr val="0B0C0C"/>
                </a:solidFill>
                <a:effectLst/>
                <a:latin typeface="nta"/>
              </a:rPr>
              <a:t>The key stage 2 tests are timetabled from </a:t>
            </a:r>
            <a:r>
              <a:rPr lang="en-GB" sz="2400" dirty="0">
                <a:solidFill>
                  <a:srgbClr val="0B0C0C"/>
                </a:solidFill>
                <a:latin typeface="nta"/>
              </a:rPr>
              <a:t>Monday 10 May to Thursday 13 May 2021</a:t>
            </a:r>
            <a:r>
              <a:rPr lang="en-GB" sz="2400" b="0" i="0" dirty="0">
                <a:solidFill>
                  <a:srgbClr val="0B0C0C"/>
                </a:solidFill>
                <a:effectLst/>
                <a:latin typeface="nta"/>
              </a:rPr>
              <a:t>.</a:t>
            </a:r>
            <a:endParaRPr lang="en-GB" sz="2400" dirty="0"/>
          </a:p>
        </p:txBody>
      </p:sp>
      <p:pic>
        <p:nvPicPr>
          <p:cNvPr id="5" name="Picture 4">
            <a:extLst>
              <a:ext uri="{FF2B5EF4-FFF2-40B4-BE49-F238E27FC236}">
                <a16:creationId xmlns:a16="http://schemas.microsoft.com/office/drawing/2014/main" id="{CAD20626-0B1B-4800-940B-B4415372A9F5}"/>
              </a:ext>
            </a:extLst>
          </p:cNvPr>
          <p:cNvPicPr>
            <a:picLocks noChangeAspect="1"/>
          </p:cNvPicPr>
          <p:nvPr/>
        </p:nvPicPr>
        <p:blipFill>
          <a:blip r:embed="rId2"/>
          <a:stretch>
            <a:fillRect/>
          </a:stretch>
        </p:blipFill>
        <p:spPr>
          <a:xfrm>
            <a:off x="1234440" y="3081337"/>
            <a:ext cx="5238750" cy="2486025"/>
          </a:xfrm>
          <a:prstGeom prst="rect">
            <a:avLst/>
          </a:prstGeom>
        </p:spPr>
      </p:pic>
      <p:pic>
        <p:nvPicPr>
          <p:cNvPr id="7" name="Picture 2" descr="School Exam Cliparts, Stock Vector And Royalty Free School Exam  Illustrations">
            <a:extLst>
              <a:ext uri="{FF2B5EF4-FFF2-40B4-BE49-F238E27FC236}">
                <a16:creationId xmlns:a16="http://schemas.microsoft.com/office/drawing/2014/main" id="{98B2022C-E112-4E61-85E1-7B9CA4E2566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3562"/>
          <a:stretch/>
        </p:blipFill>
        <p:spPr bwMode="auto">
          <a:xfrm>
            <a:off x="9639300" y="-168801"/>
            <a:ext cx="2419749" cy="20915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FF705E-CB3D-4ABA-AECD-2BB42A73F36A}"/>
              </a:ext>
            </a:extLst>
          </p:cNvPr>
          <p:cNvSpPr txBox="1"/>
          <p:nvPr/>
        </p:nvSpPr>
        <p:spPr>
          <a:xfrm>
            <a:off x="6747511" y="2108201"/>
            <a:ext cx="4739640" cy="3785652"/>
          </a:xfrm>
          <a:prstGeom prst="rect">
            <a:avLst/>
          </a:prstGeom>
          <a:noFill/>
          <a:ln w="38100">
            <a:solidFill>
              <a:srgbClr val="FFC000"/>
            </a:solidFill>
          </a:ln>
        </p:spPr>
        <p:txBody>
          <a:bodyPr wrap="square" rtlCol="0">
            <a:spAutoFit/>
          </a:bodyPr>
          <a:lstStyle/>
          <a:p>
            <a:r>
              <a:rPr lang="en-GB" sz="2400" dirty="0"/>
              <a:t>We will have a meeting nearer the time to discuss </a:t>
            </a:r>
          </a:p>
          <a:p>
            <a:r>
              <a:rPr lang="en-GB" sz="2400" dirty="0"/>
              <a:t>SATs in more detail.</a:t>
            </a:r>
          </a:p>
          <a:p>
            <a:r>
              <a:rPr lang="en-GB" sz="2400" dirty="0"/>
              <a:t>Please don’t panic about the tests!</a:t>
            </a:r>
          </a:p>
          <a:p>
            <a:endParaRPr lang="en-GB" sz="2400" dirty="0"/>
          </a:p>
          <a:p>
            <a:r>
              <a:rPr lang="en-GB" sz="2400" dirty="0"/>
              <a:t>We hope to be able to start boosters after February </a:t>
            </a:r>
          </a:p>
          <a:p>
            <a:r>
              <a:rPr lang="en-GB" sz="2400" dirty="0"/>
              <a:t>Half term. </a:t>
            </a:r>
          </a:p>
          <a:p>
            <a:r>
              <a:rPr lang="en-GB" sz="2400" dirty="0"/>
              <a:t>Detail will go out about these nearer the time.</a:t>
            </a:r>
          </a:p>
        </p:txBody>
      </p:sp>
    </p:spTree>
    <p:extLst>
      <p:ext uri="{BB962C8B-B14F-4D97-AF65-F5344CB8AC3E}">
        <p14:creationId xmlns:p14="http://schemas.microsoft.com/office/powerpoint/2010/main" val="33095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DC35-C233-419D-BB0C-B5625DFA92A2}"/>
              </a:ext>
            </a:extLst>
          </p:cNvPr>
          <p:cNvSpPr>
            <a:spLocks noGrp="1"/>
          </p:cNvSpPr>
          <p:nvPr>
            <p:ph type="title"/>
          </p:nvPr>
        </p:nvSpPr>
        <p:spPr>
          <a:xfrm>
            <a:off x="609600" y="286603"/>
            <a:ext cx="10896600" cy="1450757"/>
          </a:xfrm>
        </p:spPr>
        <p:txBody>
          <a:bodyPr>
            <a:normAutofit/>
          </a:bodyPr>
          <a:lstStyle/>
          <a:p>
            <a:r>
              <a:rPr lang="en-GB" sz="5400" b="1" dirty="0">
                <a:effectLst>
                  <a:outerShdw blurRad="38100" dist="38100" dir="2700000" algn="tl">
                    <a:srgbClr val="000000">
                      <a:alpha val="43137"/>
                    </a:srgbClr>
                  </a:outerShdw>
                </a:effectLst>
              </a:rPr>
              <a:t>School Trips and Residentials</a:t>
            </a:r>
          </a:p>
        </p:txBody>
      </p:sp>
      <p:sp>
        <p:nvSpPr>
          <p:cNvPr id="3" name="Content Placeholder 2">
            <a:extLst>
              <a:ext uri="{FF2B5EF4-FFF2-40B4-BE49-F238E27FC236}">
                <a16:creationId xmlns:a16="http://schemas.microsoft.com/office/drawing/2014/main" id="{B84CD6E3-6FDD-4B0A-82F3-59F57A22DFDC}"/>
              </a:ext>
            </a:extLst>
          </p:cNvPr>
          <p:cNvSpPr>
            <a:spLocks noGrp="1"/>
          </p:cNvSpPr>
          <p:nvPr>
            <p:ph idx="1"/>
          </p:nvPr>
        </p:nvSpPr>
        <p:spPr>
          <a:xfrm>
            <a:off x="1097280" y="2632076"/>
            <a:ext cx="5551170" cy="3760891"/>
          </a:xfrm>
        </p:spPr>
        <p:txBody>
          <a:bodyPr>
            <a:normAutofit/>
          </a:bodyPr>
          <a:lstStyle/>
          <a:p>
            <a:pPr algn="ctr"/>
            <a:r>
              <a:rPr lang="en-GB" sz="2400" dirty="0"/>
              <a:t>During the current time, we are unsure whether the usual school trips and residentials will be able to go ahead. </a:t>
            </a:r>
          </a:p>
          <a:p>
            <a:pPr algn="ctr"/>
            <a:r>
              <a:rPr lang="en-GB" sz="2400" dirty="0"/>
              <a:t>As soon as we know any information, we will keep you informed. </a:t>
            </a:r>
          </a:p>
        </p:txBody>
      </p:sp>
      <p:pic>
        <p:nvPicPr>
          <p:cNvPr id="6146" name="Picture 2" descr="How to plan for a successful field trip – TEACH Magazine">
            <a:extLst>
              <a:ext uri="{FF2B5EF4-FFF2-40B4-BE49-F238E27FC236}">
                <a16:creationId xmlns:a16="http://schemas.microsoft.com/office/drawing/2014/main" id="{C6AC8157-D3F3-483D-9168-A4256DEDAC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690" y="2108201"/>
            <a:ext cx="3467896"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2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EBE8-4F8B-4817-9A3C-30261F50FF2C}"/>
              </a:ext>
            </a:extLst>
          </p:cNvPr>
          <p:cNvSpPr>
            <a:spLocks noGrp="1"/>
          </p:cNvSpPr>
          <p:nvPr>
            <p:ph type="title"/>
          </p:nvPr>
        </p:nvSpPr>
        <p:spPr/>
        <p:txBody>
          <a:bodyPr>
            <a:normAutofit/>
          </a:bodyPr>
          <a:lstStyle/>
          <a:p>
            <a:r>
              <a:rPr lang="en-GB" sz="8000" b="1" dirty="0">
                <a:effectLst>
                  <a:outerShdw blurRad="38100" dist="38100" dir="2700000" algn="tl">
                    <a:srgbClr val="000000">
                      <a:alpha val="43137"/>
                    </a:srgbClr>
                  </a:outerShdw>
                </a:effectLst>
              </a:rPr>
              <a:t>Buddies</a:t>
            </a:r>
          </a:p>
        </p:txBody>
      </p:sp>
      <p:sp>
        <p:nvSpPr>
          <p:cNvPr id="3" name="Content Placeholder 2">
            <a:extLst>
              <a:ext uri="{FF2B5EF4-FFF2-40B4-BE49-F238E27FC236}">
                <a16:creationId xmlns:a16="http://schemas.microsoft.com/office/drawing/2014/main" id="{894D466D-CDC3-472B-AE0A-90724556A66D}"/>
              </a:ext>
            </a:extLst>
          </p:cNvPr>
          <p:cNvSpPr>
            <a:spLocks noGrp="1"/>
          </p:cNvSpPr>
          <p:nvPr>
            <p:ph idx="1"/>
          </p:nvPr>
        </p:nvSpPr>
        <p:spPr>
          <a:xfrm>
            <a:off x="1097280" y="2108201"/>
            <a:ext cx="6551295" cy="3760891"/>
          </a:xfrm>
        </p:spPr>
        <p:txBody>
          <a:bodyPr>
            <a:normAutofit lnSpcReduction="10000"/>
          </a:bodyPr>
          <a:lstStyle/>
          <a:p>
            <a:r>
              <a:rPr lang="en-GB" sz="3200" dirty="0"/>
              <a:t>The children have been assigned their buddies. </a:t>
            </a:r>
          </a:p>
          <a:p>
            <a:r>
              <a:rPr lang="en-GB" sz="3200" dirty="0"/>
              <a:t>We will do our best to arrange opportunities for them to have a connection with their buddies but due to our bubbles, we cannot go to see them at the moment.</a:t>
            </a:r>
          </a:p>
        </p:txBody>
      </p:sp>
      <p:pic>
        <p:nvPicPr>
          <p:cNvPr id="4100" name="Picture 4" descr="Kids Playing, Brother, Sibling, Sister, Drawing, Daughter, Cartoon, Child  transparent background PNG clipart | HiClipart">
            <a:extLst>
              <a:ext uri="{FF2B5EF4-FFF2-40B4-BE49-F238E27FC236}">
                <a16:creationId xmlns:a16="http://schemas.microsoft.com/office/drawing/2014/main" id="{C91EC911-8481-4A4F-86C2-73828D12AA63}"/>
              </a:ext>
            </a:extLst>
          </p:cNvPr>
          <p:cNvPicPr>
            <a:picLocks noChangeAspect="1" noChangeArrowheads="1"/>
          </p:cNvPicPr>
          <p:nvPr/>
        </p:nvPicPr>
        <p:blipFill>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a:off x="7396162" y="3780509"/>
            <a:ext cx="2886075" cy="23774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log: The Making of a Big Sister - Yavapai Big Brothers Big Sisters - Youth  Mentoring">
            <a:extLst>
              <a:ext uri="{FF2B5EF4-FFF2-40B4-BE49-F238E27FC236}">
                <a16:creationId xmlns:a16="http://schemas.microsoft.com/office/drawing/2014/main" id="{EC80DE8C-4133-4A54-B0B0-2C969E8A2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990725"/>
            <a:ext cx="2809511"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7AE6-EBEB-4696-8BCE-1CF853808B3C}"/>
              </a:ext>
            </a:extLst>
          </p:cNvPr>
          <p:cNvSpPr>
            <a:spLocks noGrp="1"/>
          </p:cNvSpPr>
          <p:nvPr>
            <p:ph type="title"/>
          </p:nvPr>
        </p:nvSpPr>
        <p:spPr/>
        <p:txBody>
          <a:bodyPr>
            <a:normAutofit/>
          </a:bodyPr>
          <a:lstStyle/>
          <a:p>
            <a:r>
              <a:rPr lang="en-GB" sz="7200" b="1" dirty="0">
                <a:effectLst>
                  <a:outerShdw blurRad="38100" dist="38100" dir="2700000" algn="tl">
                    <a:srgbClr val="000000">
                      <a:alpha val="43137"/>
                    </a:srgbClr>
                  </a:outerShdw>
                </a:effectLst>
              </a:rPr>
              <a:t>Social Media</a:t>
            </a:r>
          </a:p>
        </p:txBody>
      </p:sp>
      <p:sp>
        <p:nvSpPr>
          <p:cNvPr id="3" name="Content Placeholder 2">
            <a:extLst>
              <a:ext uri="{FF2B5EF4-FFF2-40B4-BE49-F238E27FC236}">
                <a16:creationId xmlns:a16="http://schemas.microsoft.com/office/drawing/2014/main" id="{7E61DEE9-8533-433E-8C8D-DA1716BE93C5}"/>
              </a:ext>
            </a:extLst>
          </p:cNvPr>
          <p:cNvSpPr>
            <a:spLocks noGrp="1"/>
          </p:cNvSpPr>
          <p:nvPr>
            <p:ph idx="1"/>
          </p:nvPr>
        </p:nvSpPr>
        <p:spPr>
          <a:xfrm>
            <a:off x="1097280" y="1979367"/>
            <a:ext cx="10058400" cy="4288083"/>
          </a:xfrm>
        </p:spPr>
        <p:txBody>
          <a:bodyPr>
            <a:normAutofit fontScale="92500"/>
          </a:bodyPr>
          <a:lstStyle/>
          <a:p>
            <a:r>
              <a:rPr lang="en-GB" sz="2400" dirty="0"/>
              <a:t>- In Year 6, the children are often given phones and are therefore spending a lot more time on social media.</a:t>
            </a:r>
          </a:p>
          <a:p>
            <a:r>
              <a:rPr lang="en-GB" sz="2400" dirty="0"/>
              <a:t>- Please remember that a lot of social media sites have a minimum age of 13. This is set for a reason.</a:t>
            </a:r>
          </a:p>
          <a:p>
            <a:r>
              <a:rPr lang="en-GB" sz="2400" dirty="0"/>
              <a:t>- Please ensure that the children have the correct privacy settings on their accounts. They are NOT public and are not filming videos or taking pictures in school uniform, of other children without permission, using inappropriate language or outfits.</a:t>
            </a:r>
          </a:p>
          <a:p>
            <a:r>
              <a:rPr lang="en-GB" sz="2400" dirty="0"/>
              <a:t>- Please ensure you are monitoring your child’s social media use, what is being said on social media, what is being filmed and posted and what messages they are receiving/sending. </a:t>
            </a:r>
          </a:p>
        </p:txBody>
      </p:sp>
      <p:pic>
        <p:nvPicPr>
          <p:cNvPr id="6146" name="Picture 2" descr="Top 5 Social Media Tips for Start-ups | Features | Social Media Management  | MN2S">
            <a:extLst>
              <a:ext uri="{FF2B5EF4-FFF2-40B4-BE49-F238E27FC236}">
                <a16:creationId xmlns:a16="http://schemas.microsoft.com/office/drawing/2014/main" id="{DE4890B7-8A72-4C66-AF90-291E37DB0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88"/>
          <a:stretch/>
        </p:blipFill>
        <p:spPr bwMode="auto">
          <a:xfrm>
            <a:off x="7686674" y="44596"/>
            <a:ext cx="3469005" cy="182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59ACF-21B2-4D17-8F50-3B6EAF9C6114}"/>
              </a:ext>
            </a:extLst>
          </p:cNvPr>
          <p:cNvSpPr>
            <a:spLocks noGrp="1"/>
          </p:cNvSpPr>
          <p:nvPr>
            <p:ph idx="1"/>
          </p:nvPr>
        </p:nvSpPr>
        <p:spPr/>
        <p:txBody>
          <a:bodyPr>
            <a:normAutofit/>
          </a:bodyPr>
          <a:lstStyle/>
          <a:p>
            <a:pPr algn="ctr"/>
            <a:r>
              <a:rPr lang="en-GB" sz="3600" dirty="0"/>
              <a:t>We will be covering a lot of topics this afternoon.</a:t>
            </a:r>
          </a:p>
          <a:p>
            <a:pPr algn="ctr"/>
            <a:r>
              <a:rPr lang="en-GB" sz="3600" dirty="0"/>
              <a:t>If you have any questions, please use the chat feature to ask them and we will do our best to answer as many as we can.</a:t>
            </a:r>
          </a:p>
        </p:txBody>
      </p:sp>
      <p:pic>
        <p:nvPicPr>
          <p:cNvPr id="2050" name="Picture 2" descr="3rd Grade - Gibbs, Christina / Welcome">
            <a:extLst>
              <a:ext uri="{FF2B5EF4-FFF2-40B4-BE49-F238E27FC236}">
                <a16:creationId xmlns:a16="http://schemas.microsoft.com/office/drawing/2014/main" id="{72160F27-4D19-445D-9A47-6077AB4053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0"/>
            <a:ext cx="6800850" cy="247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2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1592-6D45-4A32-A900-9E5BE5F9C6CF}"/>
              </a:ext>
            </a:extLst>
          </p:cNvPr>
          <p:cNvSpPr>
            <a:spLocks noGrp="1"/>
          </p:cNvSpPr>
          <p:nvPr>
            <p:ph type="title"/>
          </p:nvPr>
        </p:nvSpPr>
        <p:spPr/>
        <p:txBody>
          <a:bodyPr>
            <a:normAutofit/>
          </a:bodyPr>
          <a:lstStyle/>
          <a:p>
            <a:r>
              <a:rPr lang="en-GB" sz="6600" b="1" dirty="0">
                <a:effectLst>
                  <a:outerShdw blurRad="38100" dist="38100" dir="2700000" algn="tl">
                    <a:srgbClr val="000000">
                      <a:alpha val="43137"/>
                    </a:srgbClr>
                  </a:outerShdw>
                </a:effectLst>
              </a:rPr>
              <a:t>Expectations</a:t>
            </a:r>
          </a:p>
        </p:txBody>
      </p:sp>
      <p:sp>
        <p:nvSpPr>
          <p:cNvPr id="3" name="Content Placeholder 2">
            <a:extLst>
              <a:ext uri="{FF2B5EF4-FFF2-40B4-BE49-F238E27FC236}">
                <a16:creationId xmlns:a16="http://schemas.microsoft.com/office/drawing/2014/main" id="{22C13B40-18D3-42EE-9DEE-070AD8F35565}"/>
              </a:ext>
            </a:extLst>
          </p:cNvPr>
          <p:cNvSpPr>
            <a:spLocks noGrp="1"/>
          </p:cNvSpPr>
          <p:nvPr>
            <p:ph idx="1"/>
          </p:nvPr>
        </p:nvSpPr>
        <p:spPr>
          <a:xfrm>
            <a:off x="904875" y="2108201"/>
            <a:ext cx="10515600" cy="3760891"/>
          </a:xfrm>
        </p:spPr>
        <p:txBody>
          <a:bodyPr>
            <a:normAutofit fontScale="925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A lot of the things we do in Year 6 are to prepare the children for secondary school. We try to develop their independence and responsibility. For example, they need to pack their bags, remember letters and forest school kit etc. If they forget their forest schools kit for example, it is not because the parent forgot but because the child did. This will reflect secondary school where children may be given a detention for forgetting homework or equipment- it is therefore better for the children to become accustomed to this expectation now so it is not such a shock next year. </a:t>
            </a:r>
          </a:p>
          <a:p>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help the children, we have uploaded a weekly timetable to google classroom and the class page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of the school website. Children could print a copy and add on their after-school clubs, arrangements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getting home etc. They can then create a list of what equipment they need on each day and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could use this to get themselves organised.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Another idea could be for the children to have a notebook which they use to record letters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home/home learning which they can then tick off once it has been handed in.</a:t>
            </a:r>
          </a:p>
          <a:p>
            <a:endParaRPr lang="en-GB" dirty="0"/>
          </a:p>
        </p:txBody>
      </p:sp>
      <p:pic>
        <p:nvPicPr>
          <p:cNvPr id="3074" name="Picture 2" descr="Teaching Backwards: High Expectations - Malit">
            <a:extLst>
              <a:ext uri="{FF2B5EF4-FFF2-40B4-BE49-F238E27FC236}">
                <a16:creationId xmlns:a16="http://schemas.microsoft.com/office/drawing/2014/main" id="{4DFE1B59-2AF8-4710-940B-5E1E6C2C476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00" y="3352015"/>
            <a:ext cx="2932907" cy="361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4259-7115-4A3E-9BBC-0CD1BB12A78B}"/>
              </a:ext>
            </a:extLst>
          </p:cNvPr>
          <p:cNvSpPr>
            <a:spLocks noGrp="1"/>
          </p:cNvSpPr>
          <p:nvPr>
            <p:ph type="title"/>
          </p:nvPr>
        </p:nvSpPr>
        <p:spPr/>
        <p:txBody>
          <a:bodyPr>
            <a:normAutofit/>
          </a:bodyPr>
          <a:lstStyle/>
          <a:p>
            <a:r>
              <a:rPr lang="en-GB" sz="6600" b="1" dirty="0">
                <a:effectLst>
                  <a:outerShdw blurRad="38100" dist="38100" dir="2700000" algn="tl">
                    <a:srgbClr val="000000">
                      <a:alpha val="43137"/>
                    </a:srgbClr>
                  </a:outerShdw>
                </a:effectLst>
              </a:rPr>
              <a:t>Pencil Cases </a:t>
            </a:r>
          </a:p>
        </p:txBody>
      </p:sp>
      <p:sp>
        <p:nvSpPr>
          <p:cNvPr id="3" name="Content Placeholder 2">
            <a:extLst>
              <a:ext uri="{FF2B5EF4-FFF2-40B4-BE49-F238E27FC236}">
                <a16:creationId xmlns:a16="http://schemas.microsoft.com/office/drawing/2014/main" id="{FFA73E3E-F2D2-41BF-9B99-05F5515F02DD}"/>
              </a:ext>
            </a:extLst>
          </p:cNvPr>
          <p:cNvSpPr>
            <a:spLocks noGrp="1"/>
          </p:cNvSpPr>
          <p:nvPr>
            <p:ph idx="1"/>
          </p:nvPr>
        </p:nvSpPr>
        <p:spPr>
          <a:xfrm>
            <a:off x="1097280" y="2108201"/>
            <a:ext cx="6198870" cy="3760891"/>
          </a:xfrm>
        </p:spPr>
        <p:txBody>
          <a:bodyPr>
            <a:normAutofit lnSpcReduction="10000"/>
          </a:bodyPr>
          <a:lstStyle/>
          <a:p>
            <a:r>
              <a:rPr lang="en-GB" sz="2400" dirty="0"/>
              <a:t>- The children should be providing all of their equipment for their pencil cases.</a:t>
            </a:r>
          </a:p>
          <a:p>
            <a:r>
              <a:rPr lang="en-GB" sz="2400" dirty="0"/>
              <a:t>- This includes if glue sticks/pens etc. run out.</a:t>
            </a:r>
          </a:p>
          <a:p>
            <a:r>
              <a:rPr lang="en-GB" sz="2400" dirty="0"/>
              <a:t>- It is their responsibility to let you know when supplies run out and they need more.</a:t>
            </a:r>
          </a:p>
          <a:p>
            <a:r>
              <a:rPr lang="en-GB" sz="2400" dirty="0"/>
              <a:t>- The school does not have supplies to give the children anymore.</a:t>
            </a:r>
          </a:p>
          <a:p>
            <a:r>
              <a:rPr lang="en-GB" sz="2400" dirty="0"/>
              <a:t>- Pens cannot be biros and must use blue ink.</a:t>
            </a:r>
          </a:p>
        </p:txBody>
      </p:sp>
      <p:pic>
        <p:nvPicPr>
          <p:cNvPr id="1026" name="Picture 2" descr="Pencil Case Stock Illustrations – 4,154 Pencil Case Stock Illustrations,  Vectors &amp; Clipart - Dreamstime">
            <a:extLst>
              <a:ext uri="{FF2B5EF4-FFF2-40B4-BE49-F238E27FC236}">
                <a16:creationId xmlns:a16="http://schemas.microsoft.com/office/drawing/2014/main" id="{831B643D-CBEE-4919-AA9F-26409DCC9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1" y="2393950"/>
            <a:ext cx="4361560" cy="318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EF8E-71EB-41AE-94B6-196C13BD8E90}"/>
              </a:ext>
            </a:extLst>
          </p:cNvPr>
          <p:cNvSpPr>
            <a:spLocks noGrp="1"/>
          </p:cNvSpPr>
          <p:nvPr>
            <p:ph type="title"/>
          </p:nvPr>
        </p:nvSpPr>
        <p:spPr/>
        <p:txBody>
          <a:bodyPr>
            <a:normAutofit/>
          </a:bodyPr>
          <a:lstStyle/>
          <a:p>
            <a:r>
              <a:rPr lang="en-GB" sz="6600" b="1" dirty="0">
                <a:effectLst>
                  <a:outerShdw blurRad="38100" dist="38100" dir="2700000" algn="tl">
                    <a:srgbClr val="000000">
                      <a:alpha val="43137"/>
                    </a:srgbClr>
                  </a:outerShdw>
                </a:effectLst>
              </a:rPr>
              <a:t>Friendships</a:t>
            </a:r>
          </a:p>
        </p:txBody>
      </p:sp>
      <p:sp>
        <p:nvSpPr>
          <p:cNvPr id="3" name="Content Placeholder 2">
            <a:extLst>
              <a:ext uri="{FF2B5EF4-FFF2-40B4-BE49-F238E27FC236}">
                <a16:creationId xmlns:a16="http://schemas.microsoft.com/office/drawing/2014/main" id="{F74EB622-E495-45DE-BEEA-74432075A75D}"/>
              </a:ext>
            </a:extLst>
          </p:cNvPr>
          <p:cNvSpPr>
            <a:spLocks noGrp="1"/>
          </p:cNvSpPr>
          <p:nvPr>
            <p:ph idx="1"/>
          </p:nvPr>
        </p:nvSpPr>
        <p:spPr>
          <a:xfrm>
            <a:off x="855405" y="1936955"/>
            <a:ext cx="10687665" cy="4277032"/>
          </a:xfrm>
        </p:spPr>
        <p:txBody>
          <a:bodyPr>
            <a:normAutofit fontScale="85000" lnSpcReduction="2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 Year 6, we try to prepare the children as much as possible for secondary school and this includes dealing with friendship issues.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secondary school, there may be much less time available to help the children to resolve problems as they arise and we therefore feel that it is important to prepare the children by giving them strategies to resolve their own issues as much as possible.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try as much as possible, with smaller issues, to give the children some advice and strategies and then check back in with them to see if the problem is resolved- obviously if it is an ongoing issue, something more serious, or the child/children is in distress we will intervene.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try to explain to the children that it is ok to need a break from our friends and sometimes what we need is a day or two playing with other people to prevent avoidable arguments. Equally, we need to be ok if our friends say that they need a break for a day or two- it is nothing personal. </a:t>
            </a:r>
          </a:p>
          <a:p>
            <a:r>
              <a:rPr lang="en-GB" sz="1800" dirty="0">
                <a:latin typeface="Calibri" panose="020F0502020204030204" pitchFamily="34" charset="0"/>
                <a:ea typeface="Calibri" panose="020F0502020204030204" pitchFamily="34" charset="0"/>
                <a:cs typeface="Times New Roman" panose="02020603050405020304" pitchFamily="18" charset="0"/>
              </a:rPr>
              <a:t>We </a:t>
            </a:r>
            <a:r>
              <a:rPr lang="en-GB" sz="1800" dirty="0">
                <a:effectLst/>
                <a:latin typeface="Calibri" panose="020F0502020204030204" pitchFamily="34" charset="0"/>
                <a:ea typeface="Calibri" panose="020F0502020204030204" pitchFamily="34" charset="0"/>
                <a:cs typeface="Times New Roman" panose="02020603050405020304" pitchFamily="18" charset="0"/>
              </a:rPr>
              <a:t>also talk to the children about explaining their feelings: “this upset me because…”. This is so important because if we don’t tell our friends that something they are doing is upsetting us, how will they ever change their behaviour?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also talk about not taking sides, not getting involved in other people’s problems and discussing what is worth getting upset over and what we just need to shrug off.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would be grateful if you would echo these pieces of advice at home.</a:t>
            </a:r>
            <a:endParaRPr lang="en-GB" dirty="0"/>
          </a:p>
        </p:txBody>
      </p:sp>
      <p:pic>
        <p:nvPicPr>
          <p:cNvPr id="5122" name="Picture 2" descr="Free Friendship Clipart, Download Free Clip Art, Free Clip Art on Clipart  Library">
            <a:extLst>
              <a:ext uri="{FF2B5EF4-FFF2-40B4-BE49-F238E27FC236}">
                <a16:creationId xmlns:a16="http://schemas.microsoft.com/office/drawing/2014/main" id="{679639A4-641C-4400-BA3E-93F66A12E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58" y="773830"/>
            <a:ext cx="487680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D185-3E71-41A4-BC67-923113B967AB}"/>
              </a:ext>
            </a:extLst>
          </p:cNvPr>
          <p:cNvSpPr>
            <a:spLocks noGrp="1"/>
          </p:cNvSpPr>
          <p:nvPr>
            <p:ph type="title"/>
          </p:nvPr>
        </p:nvSpPr>
        <p:spPr>
          <a:xfrm>
            <a:off x="1097280" y="286603"/>
            <a:ext cx="10058400" cy="989747"/>
          </a:xfrm>
        </p:spPr>
        <p:txBody>
          <a:bodyPr>
            <a:normAutofit fontScale="90000"/>
          </a:bodyPr>
          <a:lstStyle/>
          <a:p>
            <a:r>
              <a:rPr lang="en-GB" sz="6600" b="1" dirty="0">
                <a:effectLst>
                  <a:outerShdw blurRad="38100" dist="38100" dir="2700000" algn="tl">
                    <a:srgbClr val="000000">
                      <a:alpha val="43137"/>
                    </a:srgbClr>
                  </a:outerShdw>
                </a:effectLst>
              </a:rPr>
              <a:t>Timetable</a:t>
            </a:r>
          </a:p>
        </p:txBody>
      </p:sp>
      <p:sp>
        <p:nvSpPr>
          <p:cNvPr id="3" name="Content Placeholder 2">
            <a:extLst>
              <a:ext uri="{FF2B5EF4-FFF2-40B4-BE49-F238E27FC236}">
                <a16:creationId xmlns:a16="http://schemas.microsoft.com/office/drawing/2014/main" id="{47EDC7F0-1E09-4320-9290-91BC41B062C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40FC1D0-1DEA-4AAA-9024-79641B6E54E4}"/>
              </a:ext>
            </a:extLst>
          </p:cNvPr>
          <p:cNvPicPr>
            <a:picLocks noChangeAspect="1"/>
          </p:cNvPicPr>
          <p:nvPr/>
        </p:nvPicPr>
        <p:blipFill>
          <a:blip r:embed="rId2"/>
          <a:stretch>
            <a:fillRect/>
          </a:stretch>
        </p:blipFill>
        <p:spPr>
          <a:xfrm>
            <a:off x="1173480" y="1173269"/>
            <a:ext cx="8999220" cy="5217817"/>
          </a:xfrm>
          <a:prstGeom prst="rect">
            <a:avLst/>
          </a:prstGeom>
        </p:spPr>
      </p:pic>
    </p:spTree>
    <p:extLst>
      <p:ext uri="{BB962C8B-B14F-4D97-AF65-F5344CB8AC3E}">
        <p14:creationId xmlns:p14="http://schemas.microsoft.com/office/powerpoint/2010/main" val="209952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8EAD1-4706-4367-8579-E8B556E0BD1F}"/>
              </a:ext>
            </a:extLst>
          </p:cNvPr>
          <p:cNvSpPr>
            <a:spLocks noGrp="1"/>
          </p:cNvSpPr>
          <p:nvPr>
            <p:ph type="title"/>
          </p:nvPr>
        </p:nvSpPr>
        <p:spPr/>
        <p:txBody>
          <a:bodyPr>
            <a:normAutofit/>
          </a:bodyPr>
          <a:lstStyle/>
          <a:p>
            <a:r>
              <a:rPr lang="en-GB" sz="7200" b="1" dirty="0">
                <a:effectLst>
                  <a:outerShdw blurRad="38100" dist="38100" dir="2700000" algn="tl">
                    <a:srgbClr val="000000">
                      <a:alpha val="43137"/>
                    </a:srgbClr>
                  </a:outerShdw>
                </a:effectLst>
              </a:rPr>
              <a:t>Topics</a:t>
            </a:r>
          </a:p>
        </p:txBody>
      </p:sp>
      <p:grpSp>
        <p:nvGrpSpPr>
          <p:cNvPr id="4" name="Group 3">
            <a:extLst>
              <a:ext uri="{FF2B5EF4-FFF2-40B4-BE49-F238E27FC236}">
                <a16:creationId xmlns:a16="http://schemas.microsoft.com/office/drawing/2014/main" id="{B3894F11-4E81-4BF1-B3EB-108908EED83A}"/>
              </a:ext>
            </a:extLst>
          </p:cNvPr>
          <p:cNvGrpSpPr/>
          <p:nvPr/>
        </p:nvGrpSpPr>
        <p:grpSpPr>
          <a:xfrm>
            <a:off x="200025" y="3328205"/>
            <a:ext cx="4400550" cy="2540887"/>
            <a:chOff x="200025" y="3328205"/>
            <a:chExt cx="4400550" cy="2540887"/>
          </a:xfrm>
        </p:grpSpPr>
        <p:pic>
          <p:nvPicPr>
            <p:cNvPr id="7170" name="Picture 2" descr="Widgit Symbol Resources | World War II">
              <a:extLst>
                <a:ext uri="{FF2B5EF4-FFF2-40B4-BE49-F238E27FC236}">
                  <a16:creationId xmlns:a16="http://schemas.microsoft.com/office/drawing/2014/main" id="{C4446D6B-CDBB-4F7F-99CC-BE6D6E238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079293"/>
              <a:ext cx="2452687" cy="17897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i Title Stock Illustrations – 15 Ii Title Stock Illustrations, Vectors &amp;  Clipart - Dreamstime">
              <a:extLst>
                <a:ext uri="{FF2B5EF4-FFF2-40B4-BE49-F238E27FC236}">
                  <a16:creationId xmlns:a16="http://schemas.microsoft.com/office/drawing/2014/main" id="{E0EE6EC0-0013-49C3-AB25-D998EA6F4075}"/>
                </a:ext>
              </a:extLst>
            </p:cNvPr>
            <p:cNvPicPr>
              <a:picLocks noChangeAspect="1" noChangeArrowheads="1"/>
            </p:cNvPicPr>
            <p:nvPr/>
          </p:nvPicPr>
          <p:blipFill rotWithShape="1">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t="33469" b="33469"/>
            <a:stretch/>
          </p:blipFill>
          <p:spPr bwMode="auto">
            <a:xfrm>
              <a:off x="200025" y="3328205"/>
              <a:ext cx="4400550" cy="751088"/>
            </a:xfrm>
            <a:prstGeom prst="rect">
              <a:avLst/>
            </a:prstGeom>
            <a:noFill/>
            <a:extLst>
              <a:ext uri="{909E8E84-426E-40DD-AFC4-6F175D3DCCD1}">
                <a14:hiddenFill xmlns:a14="http://schemas.microsoft.com/office/drawing/2010/main">
                  <a:solidFill>
                    <a:srgbClr val="FFFFFF"/>
                  </a:solidFill>
                </a14:hiddenFill>
              </a:ext>
            </a:extLst>
          </p:spPr>
        </p:pic>
      </p:grpSp>
      <p:pic>
        <p:nvPicPr>
          <p:cNvPr id="7174" name="Picture 6" descr="Clip Art: North America Map Color Labeled I abcteach.com | abcteach">
            <a:extLst>
              <a:ext uri="{FF2B5EF4-FFF2-40B4-BE49-F238E27FC236}">
                <a16:creationId xmlns:a16="http://schemas.microsoft.com/office/drawing/2014/main" id="{AB0BF2F9-C477-43B7-9138-7541D3A76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7" y="1978243"/>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et of icons for ancient maya culture Royalty Free Vector | Maya  civilization, Mayan art, Maya art">
            <a:extLst>
              <a:ext uri="{FF2B5EF4-FFF2-40B4-BE49-F238E27FC236}">
                <a16:creationId xmlns:a16="http://schemas.microsoft.com/office/drawing/2014/main" id="{3B8C21A7-EF76-4C50-BD83-62CA7CDAA7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33"/>
          <a:stretch/>
        </p:blipFill>
        <p:spPr bwMode="auto">
          <a:xfrm>
            <a:off x="8260080" y="3127445"/>
            <a:ext cx="2895600" cy="28637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utumn Clipart | Free Download Clip Art | Free Clip Art | on Clipart Library">
            <a:extLst>
              <a:ext uri="{FF2B5EF4-FFF2-40B4-BE49-F238E27FC236}">
                <a16:creationId xmlns:a16="http://schemas.microsoft.com/office/drawing/2014/main" id="{2F18CAAC-ECF2-4DA6-8809-F3550A35D5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351" y="1903615"/>
            <a:ext cx="2274567" cy="1399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ring Decoration Png Clip Art Image - Transparent Background Spring Clipart  - Free Transparent PNG Clipart Images Download">
            <a:extLst>
              <a:ext uri="{FF2B5EF4-FFF2-40B4-BE49-F238E27FC236}">
                <a16:creationId xmlns:a16="http://schemas.microsoft.com/office/drawing/2014/main" id="{56DAD950-F4D5-4950-934C-1C53B1F36704}"/>
              </a:ext>
            </a:extLst>
          </p:cNvPr>
          <p:cNvPicPr>
            <a:picLocks noChangeAspect="1" noChangeArrowheads="1"/>
          </p:cNvPicPr>
          <p:nvPr/>
        </p:nvPicPr>
        <p:blipFill>
          <a:blip r:embed="rId7">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5048253" y="4974192"/>
            <a:ext cx="2321717" cy="13681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nt design for word summer - Download Free Vectors, Clipart Graphics &amp;  Vector Art">
            <a:extLst>
              <a:ext uri="{FF2B5EF4-FFF2-40B4-BE49-F238E27FC236}">
                <a16:creationId xmlns:a16="http://schemas.microsoft.com/office/drawing/2014/main" id="{9EE9A19F-1408-40B1-A754-BA68851A3E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9063" y="1967331"/>
            <a:ext cx="2677633"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3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fade">
                                      <p:cBhvr>
                                        <p:cTn id="14" dur="1000"/>
                                        <p:tgtEl>
                                          <p:spTgt spid="7174"/>
                                        </p:tgtEl>
                                      </p:cBhvr>
                                    </p:animEffect>
                                    <p:anim calcmode="lin" valueType="num">
                                      <p:cBhvr>
                                        <p:cTn id="15" dur="1000" fill="hold"/>
                                        <p:tgtEl>
                                          <p:spTgt spid="7174"/>
                                        </p:tgtEl>
                                        <p:attrNameLst>
                                          <p:attrName>ppt_x</p:attrName>
                                        </p:attrNameLst>
                                      </p:cBhvr>
                                      <p:tavLst>
                                        <p:tav tm="0">
                                          <p:val>
                                            <p:strVal val="#ppt_x"/>
                                          </p:val>
                                        </p:tav>
                                        <p:tav tm="100000">
                                          <p:val>
                                            <p:strVal val="#ppt_x"/>
                                          </p:val>
                                        </p:tav>
                                      </p:tavLst>
                                    </p:anim>
                                    <p:anim calcmode="lin" valueType="num">
                                      <p:cBhvr>
                                        <p:cTn id="16"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6"/>
                                        </p:tgtEl>
                                        <p:attrNameLst>
                                          <p:attrName>style.visibility</p:attrName>
                                        </p:attrNameLst>
                                      </p:cBhvr>
                                      <p:to>
                                        <p:strVal val="visible"/>
                                      </p:to>
                                    </p:set>
                                    <p:animEffect transition="in" filter="fade">
                                      <p:cBhvr>
                                        <p:cTn id="21" dur="1000"/>
                                        <p:tgtEl>
                                          <p:spTgt spid="7176"/>
                                        </p:tgtEl>
                                      </p:cBhvr>
                                    </p:animEffect>
                                    <p:anim calcmode="lin" valueType="num">
                                      <p:cBhvr>
                                        <p:cTn id="22" dur="1000" fill="hold"/>
                                        <p:tgtEl>
                                          <p:spTgt spid="7176"/>
                                        </p:tgtEl>
                                        <p:attrNameLst>
                                          <p:attrName>ppt_x</p:attrName>
                                        </p:attrNameLst>
                                      </p:cBhvr>
                                      <p:tavLst>
                                        <p:tav tm="0">
                                          <p:val>
                                            <p:strVal val="#ppt_x"/>
                                          </p:val>
                                        </p:tav>
                                        <p:tav tm="100000">
                                          <p:val>
                                            <p:strVal val="#ppt_x"/>
                                          </p:val>
                                        </p:tav>
                                      </p:tavLst>
                                    </p:anim>
                                    <p:anim calcmode="lin" valueType="num">
                                      <p:cBhvr>
                                        <p:cTn id="23"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47DE-DD24-4E27-BE8E-CD6BE90239B5}"/>
              </a:ext>
            </a:extLst>
          </p:cNvPr>
          <p:cNvSpPr>
            <a:spLocks noGrp="1"/>
          </p:cNvSpPr>
          <p:nvPr>
            <p:ph type="title"/>
          </p:nvPr>
        </p:nvSpPr>
        <p:spPr/>
        <p:txBody>
          <a:bodyPr>
            <a:normAutofit/>
          </a:bodyPr>
          <a:lstStyle/>
          <a:p>
            <a:r>
              <a:rPr lang="en-GB" sz="7200" b="1" dirty="0">
                <a:effectLst>
                  <a:outerShdw blurRad="38100" dist="38100" dir="2700000" algn="tl">
                    <a:srgbClr val="000000">
                      <a:alpha val="43137"/>
                    </a:srgbClr>
                  </a:outerShdw>
                </a:effectLst>
              </a:rPr>
              <a:t>Writing</a:t>
            </a:r>
          </a:p>
        </p:txBody>
      </p:sp>
      <p:sp>
        <p:nvSpPr>
          <p:cNvPr id="3" name="Content Placeholder 2">
            <a:extLst>
              <a:ext uri="{FF2B5EF4-FFF2-40B4-BE49-F238E27FC236}">
                <a16:creationId xmlns:a16="http://schemas.microsoft.com/office/drawing/2014/main" id="{FAF92FC8-DDB8-4235-B243-4483EF1BFCF9}"/>
              </a:ext>
            </a:extLst>
          </p:cNvPr>
          <p:cNvSpPr>
            <a:spLocks noGrp="1"/>
          </p:cNvSpPr>
          <p:nvPr>
            <p:ph idx="1"/>
          </p:nvPr>
        </p:nvSpPr>
        <p:spPr/>
        <p:txBody>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In Year 6, one of the expectations for their writing is that the handwriting is joined and legible- this is a government requirement. If the children have amazing content to their writing, but it is not joined, this can bring down their assessments. </a:t>
            </a:r>
          </a:p>
          <a:p>
            <a:r>
              <a:rPr lang="en-GB" sz="2400" dirty="0">
                <a:latin typeface="Calibri" panose="020F0502020204030204" pitchFamily="34" charset="0"/>
                <a:ea typeface="Calibri" panose="020F0502020204030204" pitchFamily="34" charset="0"/>
                <a:cs typeface="Times New Roman" panose="02020603050405020304" pitchFamily="18" charset="0"/>
              </a:rPr>
              <a:t>There will be a lot of grammatical terms and new punctuation. This can be seen on the ITAF sent home and a grammar document will be being sent home to parents to explain these terms.</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Quality over quantity!</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098" name="Picture 2" descr="Free Writing Clipart, Download Free Clip Art, Free Clip Art on Clipart  Library">
            <a:extLst>
              <a:ext uri="{FF2B5EF4-FFF2-40B4-BE49-F238E27FC236}">
                <a16:creationId xmlns:a16="http://schemas.microsoft.com/office/drawing/2014/main" id="{7D8CC39B-95D3-44A4-9122-7D3F97CC739D}"/>
              </a:ext>
            </a:extLst>
          </p:cNvPr>
          <p:cNvPicPr>
            <a:picLocks noChangeAspect="1" noChangeArrowheads="1"/>
          </p:cNvPicPr>
          <p:nvPr/>
        </p:nvPicPr>
        <p:blipFill rotWithShape="1">
          <a:blip r:embed="rId2">
            <a:clrChange>
              <a:clrFrom>
                <a:srgbClr val="EDEDED"/>
              </a:clrFrom>
              <a:clrTo>
                <a:srgbClr val="EDEDED">
                  <a:alpha val="0"/>
                </a:srgbClr>
              </a:clrTo>
            </a:clrChange>
            <a:extLst>
              <a:ext uri="{28A0092B-C50C-407E-A947-70E740481C1C}">
                <a14:useLocalDpi xmlns:a14="http://schemas.microsoft.com/office/drawing/2010/main" val="0"/>
              </a:ext>
            </a:extLst>
          </a:blip>
          <a:srcRect t="13292" b="10321"/>
          <a:stretch/>
        </p:blipFill>
        <p:spPr bwMode="auto">
          <a:xfrm>
            <a:off x="9870307" y="82711"/>
            <a:ext cx="2321693" cy="181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D7E7-EC2F-48A7-9225-A7A6BA3CB7AC}"/>
              </a:ext>
            </a:extLst>
          </p:cNvPr>
          <p:cNvSpPr>
            <a:spLocks noGrp="1"/>
          </p:cNvSpPr>
          <p:nvPr>
            <p:ph type="title"/>
          </p:nvPr>
        </p:nvSpPr>
        <p:spPr/>
        <p:txBody>
          <a:bodyPr>
            <a:normAutofit/>
          </a:bodyPr>
          <a:lstStyle/>
          <a:p>
            <a:r>
              <a:rPr lang="en-GB" sz="7200" b="1" dirty="0">
                <a:effectLst>
                  <a:outerShdw blurRad="38100" dist="38100" dir="2700000" algn="tl">
                    <a:srgbClr val="000000">
                      <a:alpha val="43137"/>
                    </a:srgbClr>
                  </a:outerShdw>
                </a:effectLst>
              </a:rPr>
              <a:t>Positive Minds</a:t>
            </a:r>
          </a:p>
        </p:txBody>
      </p:sp>
      <p:sp>
        <p:nvSpPr>
          <p:cNvPr id="4" name="AutoShape 2" descr="Education | WFC Trust MH">
            <a:extLst>
              <a:ext uri="{FF2B5EF4-FFF2-40B4-BE49-F238E27FC236}">
                <a16:creationId xmlns:a16="http://schemas.microsoft.com/office/drawing/2014/main" id="{F0321002-C1C8-48C5-9ED6-FE14B5D5C1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Education | WFC Trust MH">
            <a:extLst>
              <a:ext uri="{FF2B5EF4-FFF2-40B4-BE49-F238E27FC236}">
                <a16:creationId xmlns:a16="http://schemas.microsoft.com/office/drawing/2014/main" id="{4A075F70-5987-4FD9-8850-3B8D0C2143E6}"/>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GB" sz="2400" dirty="0"/>
              <a:t>- We will be having weekly positive minds sessions on a Friday morning for ten weeks.</a:t>
            </a:r>
          </a:p>
          <a:p>
            <a:r>
              <a:rPr lang="en-GB" sz="2400" dirty="0"/>
              <a:t>- These are planned, organised and run by Watford Football Club.</a:t>
            </a:r>
          </a:p>
          <a:p>
            <a:r>
              <a:rPr lang="en-GB" sz="2400" dirty="0"/>
              <a:t>- They focus on different elements of mental health including anxiety, stress, body image, social media and people you can talk to.</a:t>
            </a:r>
          </a:p>
          <a:p>
            <a:r>
              <a:rPr lang="en-GB" sz="2400" dirty="0"/>
              <a:t>- Although Watford are not coming in for these sessions due to COVID, we are still running the sessions using their online resources.</a:t>
            </a:r>
          </a:p>
        </p:txBody>
      </p:sp>
      <p:pic>
        <p:nvPicPr>
          <p:cNvPr id="5128" name="Picture 8" descr="Untitled">
            <a:extLst>
              <a:ext uri="{FF2B5EF4-FFF2-40B4-BE49-F238E27FC236}">
                <a16:creationId xmlns:a16="http://schemas.microsoft.com/office/drawing/2014/main" id="{71E78B45-22E3-477D-9955-2648A5A8B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56" t="32143" r="10229" b="33929"/>
          <a:stretch/>
        </p:blipFill>
        <p:spPr bwMode="auto">
          <a:xfrm>
            <a:off x="8486775" y="662913"/>
            <a:ext cx="3457575" cy="83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0A6C8BC9A86B48B0D2F81386F68DB5" ma:contentTypeVersion="12" ma:contentTypeDescription="Create a new document." ma:contentTypeScope="" ma:versionID="905b8092d0d8ae62f56df714b011ac9d">
  <xsd:schema xmlns:xsd="http://www.w3.org/2001/XMLSchema" xmlns:xs="http://www.w3.org/2001/XMLSchema" xmlns:p="http://schemas.microsoft.com/office/2006/metadata/properties" xmlns:ns2="97312029-451e-4b78-a280-e634308d256e" xmlns:ns3="c68b79dc-9ac4-46aa-b680-15c92379888e" targetNamespace="http://schemas.microsoft.com/office/2006/metadata/properties" ma:root="true" ma:fieldsID="e325b3f544ad9b23de65b70fffcdbb60" ns2:_="" ns3:_="">
    <xsd:import namespace="97312029-451e-4b78-a280-e634308d256e"/>
    <xsd:import namespace="c68b79dc-9ac4-46aa-b680-15c92379888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12029-451e-4b78-a280-e634308d256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8b79dc-9ac4-46aa-b680-15c92379888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97312029-451e-4b78-a280-e634308d25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06DFDF-CD0F-4C3B-B95D-8F480C2C5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12029-451e-4b78-a280-e634308d256e"/>
    <ds:schemaRef ds:uri="c68b79dc-9ac4-46aa-b680-15c923798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 ds:uri="97312029-451e-4b78-a280-e634308d256e"/>
  </ds:schemaRefs>
</ds:datastoreItem>
</file>

<file path=customXml/itemProps3.xml><?xml version="1.0" encoding="utf-8"?>
<ds:datastoreItem xmlns:ds="http://schemas.openxmlformats.org/officeDocument/2006/customXml" ds:itemID="{2E5ECA37-C458-4BA2-A090-D7A19E07B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{B41CE27B-289F-48A3-BE97-4F9EC251D5B8}tf11429527_win32</Template>
  <TotalTime>70</TotalTime>
  <Words>1233</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Bookman Old Style</vt:lpstr>
      <vt:lpstr>Calibri</vt:lpstr>
      <vt:lpstr>Franklin Gothic Book</vt:lpstr>
      <vt:lpstr>nta</vt:lpstr>
      <vt:lpstr>1_RetrospectVTI</vt:lpstr>
      <vt:lpstr>Year 6 Meet the Teacher</vt:lpstr>
      <vt:lpstr>PowerPoint Presentation</vt:lpstr>
      <vt:lpstr>Expectations</vt:lpstr>
      <vt:lpstr>Pencil Cases </vt:lpstr>
      <vt:lpstr>Friendships</vt:lpstr>
      <vt:lpstr>Timetable</vt:lpstr>
      <vt:lpstr>Topics</vt:lpstr>
      <vt:lpstr>Writing</vt:lpstr>
      <vt:lpstr>Positive Minds</vt:lpstr>
      <vt:lpstr>Home Learning / Homework</vt:lpstr>
      <vt:lpstr>Bringing things in from home</vt:lpstr>
      <vt:lpstr>SATs</vt:lpstr>
      <vt:lpstr>School Trips and Residentials</vt:lpstr>
      <vt:lpstr>Buddies</vt:lpstr>
      <vt:lpstr>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Meet the Teacher</dc:title>
  <dc:creator>Leanne Bowler</dc:creator>
  <cp:lastModifiedBy>Leanne Bowler</cp:lastModifiedBy>
  <cp:revision>11</cp:revision>
  <dcterms:created xsi:type="dcterms:W3CDTF">2020-09-27T11:14:14Z</dcterms:created>
  <dcterms:modified xsi:type="dcterms:W3CDTF">2020-10-04T15:42:24Z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0x010100760A6C8BC9A86B48B0D2F81386F68DB5</vt:lpwstr>
  </property>
</Properties>
</file>