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5" r:id="rId2"/>
    <p:sldId id="270" r:id="rId3"/>
    <p:sldId id="256" r:id="rId4"/>
    <p:sldId id="258" r:id="rId5"/>
    <p:sldId id="259" r:id="rId6"/>
    <p:sldId id="266" r:id="rId7"/>
    <p:sldId id="263" r:id="rId8"/>
    <p:sldId id="261" r:id="rId9"/>
    <p:sldId id="264" r:id="rId10"/>
    <p:sldId id="267" r:id="rId11"/>
    <p:sldId id="269" r:id="rId12"/>
    <p:sldId id="260" r:id="rId13"/>
    <p:sldId id="268" r:id="rId14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5915" autoAdjust="0"/>
  </p:normalViewPr>
  <p:slideViewPr>
    <p:cSldViewPr snapToGrid="0">
      <p:cViewPr>
        <p:scale>
          <a:sx n="81" d="100"/>
          <a:sy n="81" d="100"/>
        </p:scale>
        <p:origin x="-40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764" y="-102"/>
      </p:cViewPr>
      <p:guideLst>
        <p:guide orient="horz" pos="2170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750" y="0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7F051D6-1178-45DE-994B-3E7A0D252C0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750" y="6544067"/>
            <a:ext cx="4342818" cy="3444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86D5488-B5BA-4D50-BE11-8FE588EBA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6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6D735-817F-4452-AEBB-DB006487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04A65B-E911-4D94-8E16-0283DADD5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C8F3D-9247-4AC1-B76A-6AB14AA6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566040-08F5-4149-937B-A25ABBE5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FCE59-EF13-4827-9AEC-5B817AC5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AF047-89C3-4090-B490-6CC8CB3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91AA93-47E0-457C-BEB6-8443D812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FA19A-295B-4B15-8600-7D180806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576396-B57D-4F6B-8D4A-93DC75D5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7E0E21-576D-47E3-9A5A-5EDC5E0B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0C742F-BE08-4BB2-9445-ECD02B077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334D8D-3AA0-4E70-A688-7156C3ACA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F1E13-502E-4613-B3C3-0943B630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2F3C07-C81D-433D-9977-CA12B7A8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FDE234-4299-48E6-A484-F3D41055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1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CF82D-4D30-472F-B74A-3509A12B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A52E4-C5DA-46EF-A7E6-C801EB8E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4883D-D15C-46D6-AACF-CF8D1D71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BC1D04-4294-4B04-A141-2FA9533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38E0E1-8352-441A-A179-F8A234E0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96F6E-92D3-4A11-BF6B-ED9760A6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A74677-AA4F-4591-9777-ED41F629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43621-2459-43BB-A56A-9F3199B3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F4558-C356-4AE4-92B6-C580E0BD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EB939D-72B1-4E50-AF96-E25625AA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F6D5E-DC71-4E67-86A0-564954D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965FEA-F9E8-4431-807A-D95516DFF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19D77B-CC65-4AD4-8EC3-9C5D15C0A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B1707E-F2A5-40A8-8AB6-58863994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B091BE-D033-4A59-819F-505A6F3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0913A2-4A3F-490C-A1D1-2587B4A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311BE-EBF6-4FF5-B296-F595E36E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9107F4-5049-4EA0-A2C9-CD9F7A50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7E5F35-2128-4391-B36A-0D4DD592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097AA1-1EE9-424E-B95E-DE6A0EAD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826B390-0DA7-452F-9A37-C8EA96FEB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3AB6641-329C-4967-B0BF-6CB1CD5F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A67327-AEED-4086-AFEC-09203FEE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96C64D-3636-4DC3-B0E6-525BFBB1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20AB8B-3FFD-45D0-848E-31EC1C86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47CCED-D8E3-4F7C-B7EE-7E9F0883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4D1438-E0C4-47DC-8684-C7341F5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3A143A-A762-4294-87FF-C20B4ACF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FA9669-4D07-4DA8-9EED-E9637DC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44EA872-2066-4E05-8AFA-30154090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45EF60-D0A3-4256-9911-AC7C4495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3A53D-3624-4952-8674-2B7C34D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E9EB50-473F-4027-A1C4-D2BA382C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EF4007-5653-479D-AED4-F2FD8066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7E3621-A250-4DB0-9E7B-9F38710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69993D-42B8-4E53-A17B-1457BB4C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B2CFA-1666-4D2D-B0AE-497F9909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A6299-5885-48D4-B46F-9EF06F88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9CA7C2-DED1-4193-9951-28B0A72A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321035-05C5-4929-AD51-4A0437950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017044-5130-41FE-BAB4-6076D55D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E5C5D4-5FB8-4428-B91F-92B439E6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42DFD2-C975-43F5-BED8-4152FF0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rgbClr val="FFCC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A5FFED-FD3A-4C59-ABD4-A3231F5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46B495-2259-4145-8750-233051AB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9578F6-7FDE-45DA-844B-A0272C61C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40C3-7B60-4567-B1CE-9682C11359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B48E90-9236-48A4-A6A1-BA3F7BD9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6089AA-1709-42C4-8B17-95F58B3CE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8972-640E-4C13-9585-6F0DC7DA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4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1oNP4vaW_c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hyperlink" Target="https://www.youtube.com/watch?v=Q2iQKO77xR8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QJOdesUkY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3542F-DBB3-4CBE-8D86-BED2316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Everyday God">
            <a:hlinkClick r:id="" action="ppaction://media"/>
            <a:extLst>
              <a:ext uri="{FF2B5EF4-FFF2-40B4-BE49-F238E27FC236}">
                <a16:creationId xmlns="" xmlns:a16="http://schemas.microsoft.com/office/drawing/2014/main" id="{ACB25A12-38EC-46D3-B0C5-AA5084BDC1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9819" y="365125"/>
            <a:ext cx="6912362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MEDITATION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FAEFE8E-291D-49B6-B15F-54E27BF73C29}"/>
              </a:ext>
            </a:extLst>
          </p:cNvPr>
          <p:cNvSpPr txBox="1">
            <a:spLocks/>
          </p:cNvSpPr>
          <p:nvPr/>
        </p:nvSpPr>
        <p:spPr>
          <a:xfrm>
            <a:off x="838200" y="1840016"/>
            <a:ext cx="10515600" cy="417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b="1" dirty="0">
              <a:latin typeface="Segoe Script" panose="020B0504020000000003" pitchFamily="34" charset="0"/>
            </a:endParaRPr>
          </a:p>
          <a:p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pic>
        <p:nvPicPr>
          <p:cNvPr id="4" name="Meditation">
            <a:hlinkClick r:id="" action="ppaction://media"/>
            <a:extLst>
              <a:ext uri="{FF2B5EF4-FFF2-40B4-BE49-F238E27FC236}">
                <a16:creationId xmlns="" xmlns:a16="http://schemas.microsoft.com/office/drawing/2014/main" id="{21D59973-4852-470E-AEA9-B6A46A0E6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0210" y="4975757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2292" y="1321532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www.youtube.com/watch?v=Q2iQKO77xR8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Perseverance</a:t>
            </a:r>
            <a:r>
              <a:rPr lang="en-GB" dirty="0"/>
              <a:t> </a:t>
            </a:r>
            <a:r>
              <a:rPr lang="en-GB" dirty="0" smtClean="0"/>
              <a:t>can be found in  trusting in God and asking him to help you. Prayer will reap rewards.</a:t>
            </a:r>
          </a:p>
          <a:p>
            <a:r>
              <a:rPr lang="en-GB" dirty="0" smtClean="0"/>
              <a:t>God hears your prayers and listens to his children.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5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000"/>
    </mc:Choice>
    <mc:Fallback xmlns="">
      <p:transition spd="slow" advClick="0" advTm="10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509" y="679939"/>
            <a:ext cx="10187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Let us ask God to help </a:t>
            </a:r>
            <a:r>
              <a:rPr lang="en-GB" sz="4800" dirty="0" smtClean="0">
                <a:solidFill>
                  <a:srgbClr val="FF0000"/>
                </a:solidFill>
              </a:rPr>
              <a:t>us, </a:t>
            </a:r>
            <a:r>
              <a:rPr lang="en-GB" sz="4800" dirty="0" smtClean="0">
                <a:solidFill>
                  <a:srgbClr val="FF0000"/>
                </a:solidFill>
              </a:rPr>
              <a:t>through prayer </a:t>
            </a:r>
            <a:r>
              <a:rPr lang="en-GB" sz="4800" dirty="0" smtClean="0">
                <a:solidFill>
                  <a:srgbClr val="FF0000"/>
                </a:solidFill>
              </a:rPr>
              <a:t>and conversation with him, to keep directing us in all the challenges that life brings.</a:t>
            </a:r>
            <a:endParaRPr lang="en-GB" sz="3600" dirty="0"/>
          </a:p>
        </p:txBody>
      </p:sp>
      <p:pic>
        <p:nvPicPr>
          <p:cNvPr id="2051" name="Picture 3" descr="C:\Users\Administrator\AppData\Local\Microsoft\Windows\Temporary Internet Files\Content.IE5\IB8APBQB\child_praying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6" y="3817603"/>
            <a:ext cx="2221522" cy="24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16C6A-F5F7-4CE4-A770-2258CC1C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Let us join together in reading our prayer</a:t>
            </a:r>
            <a:r>
              <a:rPr lang="en-GB" dirty="0" smtClean="0">
                <a:latin typeface="Segoe Script" panose="020B0504020000000003" pitchFamily="34" charset="0"/>
              </a:rPr>
              <a:t>: (repeat after me).</a:t>
            </a:r>
            <a:endParaRPr lang="en-GB" dirty="0">
              <a:latin typeface="Segoe Script" panose="020B050402000000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7A4B5C-99C2-4AC4-BE20-6E60F4FD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Loving God,</a:t>
            </a:r>
          </a:p>
          <a:p>
            <a:pPr marL="0" indent="0">
              <a:buNone/>
            </a:pP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Help me to be strong when I want to give up.</a:t>
            </a: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Help me to move beyond the hurdles that trip me up.</a:t>
            </a: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Give me strength and wisdom to look up and see the hope</a:t>
            </a:r>
            <a:r>
              <a:rPr lang="en-GB" dirty="0">
                <a:latin typeface="Segoe Script" panose="020B0504020000000003" pitchFamily="34" charset="0"/>
              </a:rPr>
              <a:t> </a:t>
            </a:r>
            <a:r>
              <a:rPr lang="en-GB" dirty="0" smtClean="0">
                <a:latin typeface="Segoe Script" panose="020B0504020000000003" pitchFamily="34" charset="0"/>
              </a:rPr>
              <a:t>you have in me.</a:t>
            </a:r>
            <a:endParaRPr lang="en-GB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Segoe Script" panose="020B0504020000000003" pitchFamily="34" charset="0"/>
              </a:rPr>
              <a:t>Amen</a:t>
            </a:r>
            <a:r>
              <a:rPr lang="en-GB" dirty="0" smtClean="0">
                <a:latin typeface="Segoe Script" panose="020B0504020000000003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Segoe Script" panose="020B0504020000000003" pitchFamily="34" charset="0"/>
            </a:endParaRPr>
          </a:p>
        </p:txBody>
      </p:sp>
      <p:pic>
        <p:nvPicPr>
          <p:cNvPr id="7" name="End prayer">
            <a:hlinkClick r:id="" action="ppaction://media"/>
            <a:extLst>
              <a:ext uri="{FF2B5EF4-FFF2-40B4-BE49-F238E27FC236}">
                <a16:creationId xmlns="" xmlns:a16="http://schemas.microsoft.com/office/drawing/2014/main" id="{9EC918E7-F0A0-4A39-9280-D5F385F2D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7360" y="513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0755D-27AB-4EC6-8838-F3B0952F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4" y="679938"/>
            <a:ext cx="11265877" cy="48064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>Watch/Think/Practise/Achieve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hlinkClick r:id="rId2"/>
              </a:rPr>
              <a:t>https://www.youtube.com/watch?v=QJOdesUkYdU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https://www.youtube.com/watch?v=30YP_-</a:t>
            </a:r>
            <a:r>
              <a:rPr lang="en-GB" sz="4000" dirty="0" smtClean="0"/>
              <a:t>qws7s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dirty="0" smtClean="0"/>
              <a:t>Remember </a:t>
            </a:r>
            <a:r>
              <a:rPr lang="en-GB" dirty="0" smtClean="0"/>
              <a:t>Jesus is our greatest example of perseverance as he died on the cross for us.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07014" y="3516923"/>
            <a:ext cx="4888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time to say your rosary. It may not be easy so persevere.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Make a class sheep to remind you never to give up.</a:t>
            </a:r>
          </a:p>
          <a:p>
            <a:endParaRPr lang="en-GB" dirty="0"/>
          </a:p>
          <a:p>
            <a:r>
              <a:rPr lang="en-GB" dirty="0" smtClean="0"/>
              <a:t>Celebrate an achievement which you have struggled to overcome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Make up a special prayer for perseverance.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35" y="38917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Recap on our values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369" y="2039815"/>
            <a:ext cx="4314094" cy="4137148"/>
          </a:xfrm>
        </p:spPr>
        <p:txBody>
          <a:bodyPr/>
          <a:lstStyle/>
          <a:p>
            <a:r>
              <a:rPr lang="en-GB" sz="3600" dirty="0" smtClean="0"/>
              <a:t>Self belief</a:t>
            </a:r>
          </a:p>
          <a:p>
            <a:r>
              <a:rPr lang="en-GB" sz="3600" dirty="0" smtClean="0"/>
              <a:t>Respect</a:t>
            </a:r>
          </a:p>
          <a:p>
            <a:r>
              <a:rPr lang="en-GB" sz="3600" dirty="0" smtClean="0"/>
              <a:t>Patience</a:t>
            </a:r>
          </a:p>
          <a:p>
            <a:r>
              <a:rPr lang="en-GB" sz="3600" dirty="0" smtClean="0"/>
              <a:t>Friendship</a:t>
            </a:r>
          </a:p>
          <a:p>
            <a:r>
              <a:rPr lang="en-GB" sz="3600" dirty="0" smtClean="0"/>
              <a:t>Cooperation</a:t>
            </a:r>
          </a:p>
          <a:p>
            <a:r>
              <a:rPr lang="en-GB" sz="3600" dirty="0" smtClean="0"/>
              <a:t>Forgiveness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7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C22B2-93CA-4723-8A57-B76782237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47911"/>
            <a:ext cx="9144000" cy="130863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Segoe Script" panose="020B0504020000000003" pitchFamily="34" charset="0"/>
              </a:rPr>
              <a:t>Collective Worship</a:t>
            </a:r>
            <a:br>
              <a:rPr lang="en-GB" sz="7200" dirty="0">
                <a:latin typeface="Segoe Script" panose="020B0504020000000003" pitchFamily="34" charset="0"/>
              </a:rPr>
            </a:br>
            <a:r>
              <a:rPr lang="en-GB" sz="7200" dirty="0" smtClean="0">
                <a:latin typeface="Segoe Script" panose="020B0504020000000003" pitchFamily="34" charset="0"/>
              </a:rPr>
              <a:t>Perseverance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Welcome">
            <a:hlinkClick r:id="" action="ppaction://media"/>
            <a:extLst>
              <a:ext uri="{FF2B5EF4-FFF2-40B4-BE49-F238E27FC236}">
                <a16:creationId xmlns="" xmlns:a16="http://schemas.microsoft.com/office/drawing/2014/main" id="{5EE65DC4-1797-461F-AC86-DA9E73F75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7380" y="4751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"/>
    </mc:Choice>
    <mc:Fallback xmlns="">
      <p:transition spd="slow" advTm="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830BF-9AD7-4DAF-AA8F-D7F107C8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8" y="1470949"/>
            <a:ext cx="10515600" cy="23146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300" dirty="0">
                <a:latin typeface="Segoe Script" panose="020B0504020000000003" pitchFamily="34" charset="0"/>
              </a:rPr>
              <a:t>Let us join together, making the sign of the cross as a sign that we about to talk to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11003-1012-4893-979A-048AB86D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54" y="2660709"/>
            <a:ext cx="10515600" cy="1068046"/>
          </a:xfrm>
        </p:spPr>
        <p:txBody>
          <a:bodyPr/>
          <a:lstStyle/>
          <a:p>
            <a:r>
              <a:rPr lang="en-GB" dirty="0">
                <a:latin typeface="Segoe Script" panose="020B0504020000000003" pitchFamily="34" charset="0"/>
              </a:rPr>
              <a:t>In the name of the Father, and of the Son, and of the Holy Spirit, Amen. </a:t>
            </a:r>
          </a:p>
        </p:txBody>
      </p:sp>
      <p:pic>
        <p:nvPicPr>
          <p:cNvPr id="2052" name="Picture 4" descr="Ask Sister Mary Martha: LIttle Left Handed Devils">
            <a:extLst>
              <a:ext uri="{FF2B5EF4-FFF2-40B4-BE49-F238E27FC236}">
                <a16:creationId xmlns="" xmlns:a16="http://schemas.microsoft.com/office/drawing/2014/main" id="{8E4F03E3-B85D-4438-857F-A5D10EA4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10" y="3402339"/>
            <a:ext cx="2558005" cy="27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38207BC-CF62-4024-B882-92D19B1BCD15}"/>
              </a:ext>
            </a:extLst>
          </p:cNvPr>
          <p:cNvSpPr txBox="1">
            <a:spLocks/>
          </p:cNvSpPr>
          <p:nvPr/>
        </p:nvSpPr>
        <p:spPr>
          <a:xfrm>
            <a:off x="990600" y="497461"/>
            <a:ext cx="10515600" cy="429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latin typeface="Segoe Script" panose="020B0504020000000003" pitchFamily="34" charset="0"/>
              </a:rPr>
              <a:t/>
            </a:r>
            <a:br>
              <a:rPr lang="en-GB" sz="4800" b="1" dirty="0">
                <a:latin typeface="Segoe Script" panose="020B0504020000000003" pitchFamily="34" charset="0"/>
              </a:rPr>
            </a:br>
            <a:r>
              <a:rPr lang="en-GB" sz="4800" b="1" dirty="0">
                <a:latin typeface="Segoe Script" panose="020B0504020000000003" pitchFamily="34" charset="0"/>
              </a:rPr>
              <a:t>WE GATHER</a:t>
            </a:r>
          </a:p>
        </p:txBody>
      </p:sp>
    </p:spTree>
    <p:extLst>
      <p:ext uri="{BB962C8B-B14F-4D97-AF65-F5344CB8AC3E}">
        <p14:creationId xmlns:p14="http://schemas.microsoft.com/office/powerpoint/2010/main" val="40237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3" y="832338"/>
            <a:ext cx="8229599" cy="19108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 smtClean="0">
                <a:latin typeface="Segoe Script" panose="020B0504020000000003" pitchFamily="34" charset="0"/>
              </a:rPr>
              <a:t>What is </a:t>
            </a:r>
            <a:r>
              <a:rPr lang="en-GB" sz="6000" b="1" dirty="0" smtClean="0">
                <a:latin typeface="Segoe Script" panose="020B0504020000000003" pitchFamily="34" charset="0"/>
              </a:rPr>
              <a:t>Perseverance? </a:t>
            </a:r>
            <a:r>
              <a:rPr lang="en-GB" sz="6000" b="1" dirty="0" smtClean="0">
                <a:latin typeface="Segoe Script" panose="020B0504020000000003" pitchFamily="34" charset="0"/>
              </a:rPr>
              <a:t/>
            </a:r>
            <a:br>
              <a:rPr lang="en-GB" sz="6000" b="1" dirty="0" smtClean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/>
            </a:r>
            <a:br>
              <a:rPr lang="en-GB" sz="6000" b="1" dirty="0">
                <a:latin typeface="Segoe Script" panose="020B0504020000000003" pitchFamily="34" charset="0"/>
              </a:rPr>
            </a:br>
            <a:r>
              <a:rPr lang="en-GB" sz="6000" b="1" dirty="0">
                <a:latin typeface="Segoe Script" panose="020B0504020000000003" pitchFamily="34" charset="0"/>
              </a:rPr>
              <a:t/>
            </a:r>
            <a:br>
              <a:rPr lang="en-GB" sz="6000" b="1" dirty="0">
                <a:latin typeface="Segoe Script" panose="020B0504020000000003" pitchFamily="34" charset="0"/>
              </a:rPr>
            </a:br>
            <a:endParaRPr lang="en-GB" sz="3600" b="1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pic>
        <p:nvPicPr>
          <p:cNvPr id="1026" name="Picture 2" descr="C:\Users\Administrator\AppData\Local\Microsoft\Windows\Temporary Internet Files\Content.IE5\IB8APBQB\climb_prussik_knot_high_mountains_prusik_abseil_rope_carbine_climbing_rope-6304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8" y="2869335"/>
            <a:ext cx="3692768" cy="27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2647" y="2904390"/>
            <a:ext cx="283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Determination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624577" y="4697996"/>
            <a:ext cx="2109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Persistence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124092" y="3119833"/>
            <a:ext cx="2907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Never giving up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320430" y="4513330"/>
            <a:ext cx="2660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Keep on trying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112916" y="5858580"/>
            <a:ext cx="1887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Resilience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026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062"/>
    </mc:Choice>
    <mc:Fallback xmlns="">
      <p:transition spd="slow" advClick="0" advTm="10206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10A59-5436-4760-9ABD-895A4690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What things may you have to persevere at? </a:t>
            </a:r>
            <a:endParaRPr lang="en-GB" sz="4000" b="1" dirty="0"/>
          </a:p>
        </p:txBody>
      </p:sp>
      <p:pic>
        <p:nvPicPr>
          <p:cNvPr id="5" name="Bird explanation">
            <a:hlinkClick r:id="" action="ppaction://media"/>
            <a:extLst>
              <a:ext uri="{FF2B5EF4-FFF2-40B4-BE49-F238E27FC236}">
                <a16:creationId xmlns="" xmlns:a16="http://schemas.microsoft.com/office/drawing/2014/main" id="{2D07987D-5F02-4AA9-AC41-9AA4E186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4450" y="5375910"/>
            <a:ext cx="609600" cy="609600"/>
          </a:xfrm>
          <a:prstGeom prst="rect">
            <a:avLst/>
          </a:prstGeom>
        </p:spPr>
      </p:pic>
      <p:sp>
        <p:nvSpPr>
          <p:cNvPr id="3" name="AutoShape 2" descr="2019 New Love Heart 5D DIY Embroidery Cross Stitch Diamond Painting –  VictoriasMoon.co.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2019 New Love Heart 5D DIY Embroidery Cross Stitch Diamond Painting –  VictoriasMoon.co.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prayers for catholic child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64" y="3848998"/>
            <a:ext cx="1868609" cy="24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Why I'm negative on 'net positive' | Greenbi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6" descr="Focus on the No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C:\Users\Administrator\AppData\Local\Microsoft\Windows\Temporary Internet Files\Content.IE5\D7MRL67D\6202388186_6056e48d8e_b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5167"/>
            <a:ext cx="2113329" cy="15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Local\Microsoft\Windows\Temporary Internet Files\Content.IE5\D7MRL67D\coolknot-no-tie-shoelaces-248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44" y="1482256"/>
            <a:ext cx="1850818" cy="18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AppData\Local\Microsoft\Windows\Temporary Internet Files\Content.IE5\D7MRL67D\girl_learning_to_ride_a_bike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24" y="1465385"/>
            <a:ext cx="1772784" cy="11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AppData\Local\Microsoft\Windows\Temporary Internet Files\Content.IE5\IB8APBQB\6206013520_4ae02c9413_b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74" y="4294844"/>
            <a:ext cx="2482073" cy="18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AppData\Local\Microsoft\Windows\Temporary Internet Files\Content.IE5\SG6LTX2X\ryanlerch-put-on-shirt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040903" cy="2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4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WE RESPOND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FAEFE8E-291D-49B6-B15F-54E27BF73C29}"/>
              </a:ext>
            </a:extLst>
          </p:cNvPr>
          <p:cNvSpPr txBox="1">
            <a:spLocks/>
          </p:cNvSpPr>
          <p:nvPr/>
        </p:nvSpPr>
        <p:spPr>
          <a:xfrm>
            <a:off x="762000" y="1622366"/>
            <a:ext cx="10527322" cy="3871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C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lose </a:t>
            </a: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your eyes or focus on the candle.  Make sure that you are comfortable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. </a:t>
            </a:r>
          </a:p>
          <a:p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Think about how you are gong to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show your perseverance this week? </a:t>
            </a:r>
            <a:endParaRPr lang="en-GB" sz="6000" b="1" dirty="0" smtClean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Let us ask God to guide us in showing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determination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just as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Jesus showed his determination and perseverance on all those who hurt him.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endParaRPr lang="en-GB" sz="6000" dirty="0">
              <a:latin typeface="Segoe Script" panose="020B0504020000000003" pitchFamily="34" charset="0"/>
            </a:endParaRPr>
          </a:p>
        </p:txBody>
      </p:sp>
      <p:pic>
        <p:nvPicPr>
          <p:cNvPr id="6" name="St Catherine of Siena Catholic Primary School 4">
            <a:hlinkClick r:id="" action="ppaction://media"/>
            <a:extLst>
              <a:ext uri="{FF2B5EF4-FFF2-40B4-BE49-F238E27FC236}">
                <a16:creationId xmlns="" xmlns:a16="http://schemas.microsoft.com/office/drawing/2014/main" id="{9BEB40DB-57F8-48E8-9D81-F3AC683BD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5920" y="488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4B15A-31A0-4F94-96AD-706B4D4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1" y="363416"/>
            <a:ext cx="10475905" cy="590843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Segoe Script" panose="020B0504020000000003" pitchFamily="34" charset="0"/>
              </a:rPr>
              <a:t>WE LISTEN TO THE WORD OF GOD</a:t>
            </a:r>
            <a:r>
              <a:rPr lang="en-GB" sz="6000" dirty="0">
                <a:latin typeface="Segoe Script" panose="020B0504020000000003" pitchFamily="34" charset="0"/>
              </a:rPr>
              <a:t/>
            </a:r>
            <a:br>
              <a:rPr lang="en-GB" sz="6000" dirty="0">
                <a:latin typeface="Segoe Script" panose="020B0504020000000003" pitchFamily="34" charset="0"/>
              </a:rPr>
            </a:br>
            <a:r>
              <a:rPr lang="en-GB" sz="3600" dirty="0" smtClean="0"/>
              <a:t>Suppose one of you has a hundred sheep and looses one of them – what do you ? </a:t>
            </a:r>
            <a:r>
              <a:rPr lang="en-GB" sz="3600" dirty="0"/>
              <a:t> </a:t>
            </a:r>
            <a:r>
              <a:rPr lang="en-GB" sz="3600" dirty="0" smtClean="0"/>
              <a:t> </a:t>
            </a:r>
            <a:r>
              <a:rPr lang="en-GB" sz="2800" b="1" dirty="0" smtClean="0"/>
              <a:t>Luke 15: 1-6</a:t>
            </a:r>
            <a:endParaRPr lang="en-GB" sz="28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E9BF4-1B5D-4204-9816-9B811F6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10" y="633046"/>
            <a:ext cx="10058399" cy="5793837"/>
          </a:xfrm>
        </p:spPr>
        <p:txBody>
          <a:bodyPr>
            <a:noAutofit/>
          </a:bodyPr>
          <a:lstStyle/>
          <a:p>
            <a:r>
              <a:rPr lang="en-GB" sz="2800" dirty="0">
                <a:latin typeface="Segoe Script" panose="020B0504020000000003" pitchFamily="34" charset="0"/>
              </a:rPr>
              <a:t>As we close our Collective Worship, think about how you can </a:t>
            </a:r>
            <a:r>
              <a:rPr lang="en-GB" sz="2800" dirty="0" smtClean="0">
                <a:latin typeface="Segoe Script" panose="020B0504020000000003" pitchFamily="34" charset="0"/>
              </a:rPr>
              <a:t>you will persevere when you find a task difficult.</a:t>
            </a:r>
            <a:r>
              <a:rPr lang="en-GB" sz="2800" dirty="0" smtClean="0">
                <a:latin typeface="Segoe Script" panose="020B0504020000000003" pitchFamily="34" charset="0"/>
              </a:rPr>
              <a:t/>
            </a:r>
            <a:br>
              <a:rPr lang="en-GB" sz="2800" dirty="0" smtClean="0">
                <a:latin typeface="Segoe Script" panose="020B0504020000000003" pitchFamily="34" charset="0"/>
              </a:rPr>
            </a:br>
            <a:r>
              <a:rPr lang="en-GB" sz="2800" dirty="0">
                <a:latin typeface="Segoe Script" panose="020B0504020000000003" pitchFamily="34" charset="0"/>
              </a:rPr>
              <a:t/>
            </a:r>
            <a:br>
              <a:rPr lang="en-GB" sz="2800" dirty="0"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Can you find a way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in your heart to not give up easily?</a:t>
            </a:r>
            <a:b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Can you allow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strength to enter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your life so that you can </a:t>
            </a:r>
            <a:r>
              <a:rPr lang="en-GB" sz="3200" b="1" dirty="0" smtClean="0">
                <a:solidFill>
                  <a:schemeClr val="accent1"/>
                </a:solidFill>
                <a:latin typeface="Segoe Script" panose="020B0504020000000003" pitchFamily="34" charset="0"/>
              </a:rPr>
              <a:t>achieve beyond your expectations?</a:t>
            </a:r>
            <a:endParaRPr lang="en-GB" sz="3200" b="1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St Catherine of Siena Catholic Primary School 4 (1)">
            <a:hlinkClick r:id="" action="ppaction://media"/>
            <a:extLst>
              <a:ext uri="{FF2B5EF4-FFF2-40B4-BE49-F238E27FC236}">
                <a16:creationId xmlns="" xmlns:a16="http://schemas.microsoft.com/office/drawing/2014/main" id="{FCBC8DB9-74A6-44A3-91E6-45B578D55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0840" y="5688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273</Words>
  <Application>Microsoft Office PowerPoint</Application>
  <PresentationFormat>Custom</PresentationFormat>
  <Paragraphs>52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Recap on our values</vt:lpstr>
      <vt:lpstr>Collective Worship Perseverance </vt:lpstr>
      <vt:lpstr> Let us join together, making the sign of the cross as a sign that we about to talk to God.</vt:lpstr>
      <vt:lpstr>  What is Perseverance?    </vt:lpstr>
      <vt:lpstr>What things may you have to persevere at? </vt:lpstr>
      <vt:lpstr>WE RESPOND </vt:lpstr>
      <vt:lpstr>WE LISTEN TO THE WORD OF GOD Suppose one of you has a hundred sheep and looses one of them – what do you ?   Luke 15: 1-6</vt:lpstr>
      <vt:lpstr>As we close our Collective Worship, think about how you can you will persevere when you find a task difficult.  Can you find a way in your heart to not give up easily?  Can you allow strength to enter your life so that you can achieve beyond your expectations?</vt:lpstr>
      <vt:lpstr>MEDITATION </vt:lpstr>
      <vt:lpstr>PowerPoint Presentation</vt:lpstr>
      <vt:lpstr>Let us join together in reading our prayer: (repeat after me).</vt:lpstr>
      <vt:lpstr>    Watch/Think/Practise/Achieve https://www.youtube.com/watch?v=QJOdesUkYdU https://www.youtube.com/watch?v=30YP_-qws7s  Remember Jesus is our greatest example of perseverance as he died on the cross for us.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Self-belief</dc:title>
  <dc:creator>Nikki Kane</dc:creator>
  <cp:lastModifiedBy>Geri Phipps</cp:lastModifiedBy>
  <cp:revision>85</cp:revision>
  <cp:lastPrinted>2020-10-14T12:58:11Z</cp:lastPrinted>
  <dcterms:created xsi:type="dcterms:W3CDTF">2020-09-08T10:25:36Z</dcterms:created>
  <dcterms:modified xsi:type="dcterms:W3CDTF">2020-10-14T14:11:50Z</dcterms:modified>
</cp:coreProperties>
</file>