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8" r:id="rId17"/>
    <p:sldId id="277" r:id="rId18"/>
    <p:sldId id="276" r:id="rId19"/>
    <p:sldId id="274" r:id="rId20"/>
    <p:sldId id="275" r:id="rId21"/>
    <p:sldId id="273" r:id="rId22"/>
    <p:sldId id="272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8591-4BA2-4EEA-AB4E-2449231BD801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D68E1-C96C-46F6-9462-78F72F72E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6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7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7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8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7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D68E1-C96C-46F6-9462-78F72F72E85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7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421E9-E11F-4D88-9E64-0E2A5DFA8DBE}" type="datetimeFigureOut">
              <a:rPr lang="en-GB" smtClean="0"/>
              <a:pPr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6492B-58F1-4CFF-B887-177A2D1BD2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96" y="332656"/>
            <a:ext cx="730830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anose="02000600000000000000" pitchFamily="2" charset="0"/>
              </a:rPr>
              <a:t>Phonics and reading workshop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endParaRPr lang="en-US" sz="8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anose="02000600000000000000" pitchFamily="2" charset="0"/>
              </a:rPr>
              <a:t>Tuesday 2</a:t>
            </a:r>
            <a:r>
              <a:rPr lang="en-US" sz="28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anose="02000600000000000000" pitchFamily="2" charset="0"/>
              </a:rPr>
              <a:t>nd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anose="02000600000000000000" pitchFamily="2" charset="0"/>
              </a:rPr>
              <a:t> November, 2021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Breaking down words for spelling.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59492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58772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000" dirty="0" smtClean="0">
                <a:latin typeface="Comic Sans MS" pitchFamily="66" charset="0"/>
              </a:rPr>
              <a:t>Building words from phonemes to read.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  a  t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cat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77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9992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228184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Segmenting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  <a:endParaRPr lang="en-GB" sz="130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n-GB" sz="13000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5656" y="5686138"/>
            <a:ext cx="165618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11960" y="5686138"/>
            <a:ext cx="180020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164288" y="558924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Blending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3000" dirty="0" err="1" smtClean="0">
                <a:latin typeface="Comic Sans MS" pitchFamily="66" charset="0"/>
              </a:rPr>
              <a:t>qu</a:t>
            </a:r>
            <a:r>
              <a:rPr lang="en-GB" sz="13000" dirty="0" smtClean="0">
                <a:latin typeface="Comic Sans MS" pitchFamily="66" charset="0"/>
              </a:rPr>
              <a:t>  </a:t>
            </a:r>
            <a:r>
              <a:rPr lang="en-GB" sz="13000" dirty="0" err="1" smtClean="0">
                <a:latin typeface="Comic Sans MS" pitchFamily="66" charset="0"/>
              </a:rPr>
              <a:t>ee</a:t>
            </a:r>
            <a:r>
              <a:rPr lang="en-GB" sz="13000" dirty="0" smtClean="0">
                <a:latin typeface="Comic Sans MS" pitchFamily="66" charset="0"/>
              </a:rPr>
              <a:t>  n</a:t>
            </a:r>
          </a:p>
          <a:p>
            <a:pPr algn="ctr">
              <a:buNone/>
            </a:pPr>
            <a:r>
              <a:rPr lang="en-GB" sz="13000" dirty="0" smtClean="0">
                <a:latin typeface="Comic Sans MS" pitchFamily="66" charset="0"/>
              </a:rPr>
              <a:t>queen</a:t>
            </a:r>
          </a:p>
          <a:p>
            <a:pPr>
              <a:buNone/>
            </a:pPr>
            <a:endParaRPr lang="en-GB" sz="7200" dirty="0">
              <a:latin typeface="Comic Sans MS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9672" y="3429000"/>
            <a:ext cx="129614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369363" y="3415553"/>
            <a:ext cx="12241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236296" y="34616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88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What does a Phonics lesson look like?</a:t>
            </a:r>
            <a:endParaRPr lang="en-GB" sz="40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132"/>
              </p:ext>
            </p:extLst>
          </p:nvPr>
        </p:nvGraphicFramePr>
        <p:xfrm>
          <a:off x="179512" y="1772816"/>
          <a:ext cx="8568952" cy="4897889"/>
        </p:xfrm>
        <a:graphic>
          <a:graphicData uri="http://schemas.openxmlformats.org/drawingml/2006/table">
            <a:tbl>
              <a:tblPr/>
              <a:tblGrid>
                <a:gridCol w="2830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167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Revisit/review</a:t>
                      </a:r>
                      <a:endParaRPr lang="en-GB" sz="2800" dirty="0"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Flashcards to practice </a:t>
                      </a: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phonemes </a:t>
                      </a: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learnt so far.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Teach </a:t>
                      </a:r>
                      <a:endParaRPr lang="en-GB" sz="2800"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Teach new phoneme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91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Practice </a:t>
                      </a:r>
                      <a:endParaRPr lang="en-GB" sz="2800"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Buried treasure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ir</a:t>
                      </a: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en-GB" sz="2800" dirty="0" err="1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zair</a:t>
                      </a: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, fair, hair, lair, pair, </a:t>
                      </a:r>
                      <a:r>
                        <a:rPr lang="en-GB" sz="2800" dirty="0" err="1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vair</a:t>
                      </a: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sair</a:t>
                      </a: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800" dirty="0" err="1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thair</a:t>
                      </a:r>
                      <a:endParaRPr lang="en-GB" sz="2800" dirty="0"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26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Apply </a:t>
                      </a:r>
                      <a:endParaRPr lang="en-GB" sz="2800" dirty="0"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Read </a:t>
                      </a: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captions</a:t>
                      </a: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It is fun at the f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air</a:t>
                      </a: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I have a p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air</a:t>
                      </a:r>
                      <a:r>
                        <a:rPr lang="en-GB" sz="2800" dirty="0" smtClean="0"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of socks. </a:t>
                      </a:r>
                      <a:endParaRPr lang="en-GB" sz="2800" dirty="0"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Resources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http://www.phonicsplay.co.uk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8329" r="18926" b="13750"/>
          <a:stretch>
            <a:fillRect/>
          </a:stretch>
        </p:blipFill>
        <p:spPr bwMode="auto">
          <a:xfrm>
            <a:off x="323528" y="3140968"/>
            <a:ext cx="40074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27863" t="12594" r="18454" b="17516"/>
          <a:stretch>
            <a:fillRect/>
          </a:stretch>
        </p:blipFill>
        <p:spPr bwMode="auto">
          <a:xfrm>
            <a:off x="4716016" y="2708920"/>
            <a:ext cx="3960440" cy="28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8772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https://www.youtube.com/watch?v=-ksblMiliA8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29" t="13242" r="27281" b="19596"/>
          <a:stretch/>
        </p:blipFill>
        <p:spPr>
          <a:xfrm>
            <a:off x="251520" y="260648"/>
            <a:ext cx="828092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2656"/>
            <a:ext cx="63367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4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8640"/>
            <a:ext cx="62646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Surprising Reading Facts That Prove It All Add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1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48680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Segoe Print" panose="02000600000000000000" pitchFamily="2" charset="0"/>
              </a:rPr>
              <a:t>At St Catherine of Siena, we follow the Floppy Phonics programme. Floppy phonics is a phonics resource published by Oxford Reading tree and consists </a:t>
            </a:r>
            <a:r>
              <a:rPr lang="en-GB" sz="3200" dirty="0" smtClean="0">
                <a:latin typeface="Segoe Print" panose="02000600000000000000" pitchFamily="2" charset="0"/>
              </a:rPr>
              <a:t>of 5 phases. </a:t>
            </a:r>
            <a:endParaRPr lang="en-GB" sz="3200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5078228"/>
            <a:ext cx="3816424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8670.pcdn.co/wp-content/uploads/Book-Math2-800x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64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075240" cy="1138138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Segoe Print" panose="02000600000000000000" pitchFamily="2" charset="0"/>
              </a:rPr>
              <a:t>Reading at </a:t>
            </a:r>
            <a:r>
              <a:rPr lang="en-GB" sz="4400" dirty="0" err="1" smtClean="0">
                <a:latin typeface="Segoe Print" panose="02000600000000000000" pitchFamily="2" charset="0"/>
              </a:rPr>
              <a:t>st</a:t>
            </a:r>
            <a:r>
              <a:rPr lang="en-GB" sz="4400" dirty="0" smtClean="0">
                <a:latin typeface="Segoe Print" panose="02000600000000000000" pitchFamily="2" charset="0"/>
              </a:rPr>
              <a:t> </a:t>
            </a:r>
            <a:r>
              <a:rPr lang="en-GB" sz="4400" dirty="0" err="1" smtClean="0">
                <a:latin typeface="Segoe Print" panose="02000600000000000000" pitchFamily="2" charset="0"/>
              </a:rPr>
              <a:t>catherines</a:t>
            </a:r>
            <a:r>
              <a:rPr lang="en-GB" sz="4400" dirty="0" smtClean="0">
                <a:latin typeface="Segoe Print" panose="02000600000000000000" pitchFamily="2" charset="0"/>
              </a:rPr>
              <a:t>… </a:t>
            </a:r>
            <a:endParaRPr lang="en-GB" sz="4400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dirty="0" smtClean="0"/>
              <a:t>The books children bring home are closely matched to their phonics phase and ability. 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Reception children bring home 2 books a week to share at home.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Year 1 have the opportunity to bring home 2 books twice a week.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Please sign/ comment in reading records so we know you have shared the book at home.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The books children bring home are intended to be read for pleasure and the books we read at school are harder so reading skills can be taught by staff.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" y="4686016"/>
            <a:ext cx="3024336" cy="211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001" b="7705"/>
          <a:stretch/>
        </p:blipFill>
        <p:spPr>
          <a:xfrm>
            <a:off x="5580112" y="4665040"/>
            <a:ext cx="24482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73" t="13743" r="22086" b="14601"/>
          <a:stretch/>
        </p:blipFill>
        <p:spPr>
          <a:xfrm>
            <a:off x="611560" y="1087185"/>
            <a:ext cx="7272808" cy="5770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Helping at home…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5952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Year 1 Phonics Test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3250" r="51579" b="8829"/>
          <a:stretch>
            <a:fillRect/>
          </a:stretch>
        </p:blipFill>
        <p:spPr bwMode="auto">
          <a:xfrm>
            <a:off x="4572000" y="1628800"/>
            <a:ext cx="41764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6241" t="23422" r="51660" b="7672"/>
          <a:stretch>
            <a:fillRect/>
          </a:stretch>
        </p:blipFill>
        <p:spPr bwMode="auto">
          <a:xfrm>
            <a:off x="179512" y="1628800"/>
            <a:ext cx="41764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304806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Phoneme- the sound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Segoe Print" panose="02000600000000000000" pitchFamily="2" charset="0"/>
              </a:rPr>
              <a:t> </a:t>
            </a:r>
          </a:p>
          <a:p>
            <a:r>
              <a:rPr lang="en-US" sz="2800" b="1" dirty="0" smtClean="0">
                <a:latin typeface="Segoe Print" panose="02000600000000000000" pitchFamily="2" charset="0"/>
              </a:rPr>
              <a:t>Grapheme- the written</a:t>
            </a:r>
            <a:endParaRPr lang="en-GB" sz="2800" b="1" dirty="0" smtClean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 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US" sz="2800" b="1" dirty="0" smtClean="0">
                <a:latin typeface="Segoe Print" panose="02000600000000000000" pitchFamily="2" charset="0"/>
              </a:rPr>
              <a:t>Segmenting and blending</a:t>
            </a:r>
            <a:r>
              <a:rPr lang="en-US" sz="2800" dirty="0" smtClean="0">
                <a:latin typeface="Segoe Print" panose="02000600000000000000" pitchFamily="2" charset="0"/>
              </a:rPr>
              <a:t> 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US" sz="2800" dirty="0" smtClean="0">
                <a:latin typeface="Segoe Print" panose="02000600000000000000" pitchFamily="2" charset="0"/>
              </a:rPr>
              <a:t> 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b="1" dirty="0" smtClean="0">
                <a:latin typeface="Segoe Print" panose="02000600000000000000" pitchFamily="2" charset="0"/>
              </a:rPr>
              <a:t>Digraph- 2 letters with 1 sound (</a:t>
            </a:r>
            <a:r>
              <a:rPr lang="en-GB" sz="2800" b="1" dirty="0" err="1" smtClean="0">
                <a:latin typeface="Segoe Print" panose="02000600000000000000" pitchFamily="2" charset="0"/>
              </a:rPr>
              <a:t>ch</a:t>
            </a:r>
            <a:r>
              <a:rPr lang="en-GB" sz="2800" b="1" dirty="0" smtClean="0">
                <a:latin typeface="Segoe Print" panose="02000600000000000000" pitchFamily="2" charset="0"/>
              </a:rPr>
              <a:t>)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Segoe Print" panose="02000600000000000000" pitchFamily="2" charset="0"/>
              </a:rPr>
              <a:t> </a:t>
            </a:r>
          </a:p>
          <a:p>
            <a:r>
              <a:rPr lang="en-GB" sz="2800" b="1" dirty="0" err="1" smtClean="0">
                <a:latin typeface="Segoe Print" panose="02000600000000000000" pitchFamily="2" charset="0"/>
              </a:rPr>
              <a:t>Trigraph</a:t>
            </a:r>
            <a:r>
              <a:rPr lang="en-GB" sz="2800" b="1" dirty="0" smtClean="0">
                <a:latin typeface="Segoe Print" panose="02000600000000000000" pitchFamily="2" charset="0"/>
              </a:rPr>
              <a:t>- 3 letters with 1 sounds (</a:t>
            </a:r>
            <a:r>
              <a:rPr lang="en-GB" sz="2800" b="1" dirty="0" err="1" smtClean="0">
                <a:latin typeface="Segoe Print" panose="02000600000000000000" pitchFamily="2" charset="0"/>
              </a:rPr>
              <a:t>igh</a:t>
            </a:r>
            <a:r>
              <a:rPr lang="en-GB" sz="2800" b="1" dirty="0" smtClean="0">
                <a:latin typeface="Segoe Print" panose="02000600000000000000" pitchFamily="2" charset="0"/>
              </a:rPr>
              <a:t>)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Segoe Print" panose="02000600000000000000" pitchFamily="2" charset="0"/>
              </a:rPr>
              <a:t> </a:t>
            </a:r>
          </a:p>
          <a:p>
            <a:r>
              <a:rPr lang="en-GB" sz="2800" b="1" dirty="0" smtClean="0">
                <a:latin typeface="Segoe Print" panose="02000600000000000000" pitchFamily="2" charset="0"/>
              </a:rPr>
              <a:t>Split </a:t>
            </a:r>
            <a:r>
              <a:rPr lang="en-GB" sz="2800" b="1" dirty="0" smtClean="0">
                <a:latin typeface="Segoe Print" panose="02000600000000000000" pitchFamily="2" charset="0"/>
              </a:rPr>
              <a:t>digraph- </a:t>
            </a:r>
            <a:r>
              <a:rPr lang="en-GB" sz="2800" b="1" dirty="0" err="1" smtClean="0">
                <a:latin typeface="Segoe Print" panose="02000600000000000000" pitchFamily="2" charset="0"/>
              </a:rPr>
              <a:t>a_e</a:t>
            </a:r>
            <a:r>
              <a:rPr lang="en-GB" sz="2800" b="1" dirty="0" smtClean="0">
                <a:latin typeface="Segoe Print" panose="02000600000000000000" pitchFamily="2" charset="0"/>
              </a:rPr>
              <a:t>  </a:t>
            </a:r>
            <a:r>
              <a:rPr lang="en-GB" sz="2800" b="1" dirty="0" err="1" smtClean="0">
                <a:latin typeface="Segoe Print" panose="02000600000000000000" pitchFamily="2" charset="0"/>
              </a:rPr>
              <a:t>e_e</a:t>
            </a:r>
            <a:r>
              <a:rPr lang="en-GB" sz="2800" b="1" dirty="0" smtClean="0">
                <a:latin typeface="Segoe Print" panose="02000600000000000000" pitchFamily="2" charset="0"/>
              </a:rPr>
              <a:t>  </a:t>
            </a:r>
            <a:r>
              <a:rPr lang="en-GB" sz="2800" b="1" dirty="0" err="1" smtClean="0">
                <a:latin typeface="Segoe Print" panose="02000600000000000000" pitchFamily="2" charset="0"/>
              </a:rPr>
              <a:t>i_e</a:t>
            </a:r>
            <a:r>
              <a:rPr lang="en-GB" sz="2800" b="1" dirty="0" smtClean="0">
                <a:latin typeface="Segoe Print" panose="02000600000000000000" pitchFamily="2" charset="0"/>
              </a:rPr>
              <a:t>  </a:t>
            </a:r>
            <a:r>
              <a:rPr lang="en-GB" sz="2800" b="1" dirty="0" err="1" smtClean="0">
                <a:latin typeface="Segoe Print" panose="02000600000000000000" pitchFamily="2" charset="0"/>
              </a:rPr>
              <a:t>o_e</a:t>
            </a:r>
            <a:r>
              <a:rPr lang="en-GB" sz="2800" b="1" dirty="0" smtClean="0">
                <a:latin typeface="Segoe Print" panose="02000600000000000000" pitchFamily="2" charset="0"/>
              </a:rPr>
              <a:t>   </a:t>
            </a:r>
            <a:r>
              <a:rPr lang="en-GB" sz="2800" b="1" dirty="0" err="1" smtClean="0">
                <a:latin typeface="Segoe Print" panose="02000600000000000000" pitchFamily="2" charset="0"/>
              </a:rPr>
              <a:t>u_e</a:t>
            </a:r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5867" y="-9047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Terminology</a:t>
            </a:r>
            <a:endParaRPr lang="en-GB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Before phonics begins…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Environmental</a:t>
            </a:r>
            <a:endParaRPr lang="en-GB" sz="35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Instrumental </a:t>
            </a:r>
            <a:r>
              <a:rPr lang="en-GB" sz="3500" dirty="0" smtClean="0">
                <a:latin typeface="Comic Sans MS" pitchFamily="66" charset="0"/>
              </a:rPr>
              <a:t>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Body </a:t>
            </a:r>
            <a:r>
              <a:rPr lang="en-GB" sz="3500" dirty="0" smtClean="0">
                <a:latin typeface="Comic Sans MS" pitchFamily="66" charset="0"/>
              </a:rPr>
              <a:t>Percussion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Rhythm </a:t>
            </a:r>
            <a:r>
              <a:rPr lang="en-GB" sz="3500" dirty="0" smtClean="0">
                <a:latin typeface="Comic Sans MS" pitchFamily="66" charset="0"/>
              </a:rPr>
              <a:t>and rhyme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Alliteration</a:t>
            </a:r>
            <a:endParaRPr lang="en-GB" sz="35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Voice </a:t>
            </a:r>
            <a:r>
              <a:rPr lang="en-GB" sz="3500" dirty="0" smtClean="0">
                <a:latin typeface="Comic Sans MS" pitchFamily="66" charset="0"/>
              </a:rPr>
              <a:t>sounds</a:t>
            </a:r>
          </a:p>
          <a:p>
            <a:pPr>
              <a:lnSpc>
                <a:spcPct val="150000"/>
              </a:lnSpc>
            </a:pPr>
            <a:r>
              <a:rPr lang="en-GB" sz="3500" dirty="0" smtClean="0">
                <a:latin typeface="Comic Sans MS" pitchFamily="66" charset="0"/>
              </a:rPr>
              <a:t>Oral </a:t>
            </a:r>
            <a:r>
              <a:rPr lang="en-GB" sz="3500" dirty="0" smtClean="0">
                <a:latin typeface="Comic Sans MS" pitchFamily="66" charset="0"/>
              </a:rPr>
              <a:t>blending and segmenting.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First…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4873752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 s</a:t>
            </a:r>
            <a:r>
              <a:rPr lang="en-GB" sz="5400" dirty="0" smtClean="0">
                <a:latin typeface="Comic Sans MS" pitchFamily="66" charset="0"/>
              </a:rPr>
              <a:t>, a, t, </a:t>
            </a:r>
            <a:r>
              <a:rPr lang="en-GB" sz="5400" dirty="0" smtClean="0">
                <a:latin typeface="Comic Sans MS" pitchFamily="66" charset="0"/>
              </a:rPr>
              <a:t>p, </a:t>
            </a:r>
            <a:r>
              <a:rPr lang="en-GB" sz="5400" dirty="0" err="1" smtClean="0">
                <a:latin typeface="Comic Sans MS" pitchFamily="66" charset="0"/>
              </a:rPr>
              <a:t>i</a:t>
            </a:r>
            <a:r>
              <a:rPr lang="en-GB" sz="5400" dirty="0" smtClean="0">
                <a:latin typeface="Comic Sans MS" pitchFamily="66" charset="0"/>
              </a:rPr>
              <a:t>, n, m, </a:t>
            </a:r>
            <a:r>
              <a:rPr lang="en-GB" sz="5400" dirty="0" smtClean="0">
                <a:latin typeface="Comic Sans MS" pitchFamily="66" charset="0"/>
              </a:rPr>
              <a:t>d, g</a:t>
            </a:r>
            <a:r>
              <a:rPr lang="en-GB" sz="5400" dirty="0" smtClean="0">
                <a:latin typeface="Comic Sans MS" pitchFamily="66" charset="0"/>
              </a:rPr>
              <a:t>, o, c, </a:t>
            </a:r>
            <a:r>
              <a:rPr lang="en-GB" sz="5400" dirty="0" smtClean="0">
                <a:latin typeface="Comic Sans MS" pitchFamily="66" charset="0"/>
              </a:rPr>
              <a:t>k, </a:t>
            </a:r>
            <a:r>
              <a:rPr lang="en-GB" sz="5400" dirty="0" err="1" smtClean="0">
                <a:latin typeface="Comic Sans MS" pitchFamily="66" charset="0"/>
              </a:rPr>
              <a:t>ck</a:t>
            </a:r>
            <a:r>
              <a:rPr lang="en-GB" sz="5400" dirty="0" smtClean="0">
                <a:latin typeface="Comic Sans MS" pitchFamily="66" charset="0"/>
              </a:rPr>
              <a:t>, e, u, </a:t>
            </a:r>
            <a:r>
              <a:rPr lang="en-GB" sz="5400" dirty="0" smtClean="0">
                <a:latin typeface="Comic Sans MS" pitchFamily="66" charset="0"/>
              </a:rPr>
              <a:t>r, h</a:t>
            </a:r>
            <a:r>
              <a:rPr lang="en-GB" sz="5400" dirty="0" smtClean="0">
                <a:latin typeface="Comic Sans MS" pitchFamily="66" charset="0"/>
              </a:rPr>
              <a:t>, b, f, ff, l, </a:t>
            </a:r>
            <a:r>
              <a:rPr lang="en-GB" sz="5400" dirty="0" err="1" smtClean="0">
                <a:latin typeface="Comic Sans MS" pitchFamily="66" charset="0"/>
              </a:rPr>
              <a:t>ll</a:t>
            </a:r>
            <a:r>
              <a:rPr lang="en-GB" sz="5400" dirty="0" smtClean="0">
                <a:latin typeface="Comic Sans MS" pitchFamily="66" charset="0"/>
              </a:rPr>
              <a:t>, </a:t>
            </a:r>
            <a:r>
              <a:rPr lang="en-GB" sz="5400" dirty="0" err="1" smtClean="0">
                <a:latin typeface="Comic Sans MS" pitchFamily="66" charset="0"/>
              </a:rPr>
              <a:t>ss</a:t>
            </a:r>
            <a:r>
              <a:rPr lang="en-GB" sz="5400" dirty="0" smtClean="0">
                <a:latin typeface="Comic Sans MS" pitchFamily="66" charset="0"/>
              </a:rPr>
              <a:t/>
            </a:r>
            <a:br>
              <a:rPr lang="en-GB" sz="5400" dirty="0" smtClean="0">
                <a:latin typeface="Comic Sans MS" pitchFamily="66" charset="0"/>
              </a:rPr>
            </a:br>
            <a:endParaRPr lang="en-GB" sz="5400" dirty="0" smtClean="0">
              <a:latin typeface="Comic Sans MS" pitchFamily="66" charset="0"/>
            </a:endParaRPr>
          </a:p>
          <a:p>
            <a:r>
              <a:rPr lang="en-GB" sz="5400" dirty="0" smtClean="0">
                <a:latin typeface="Comic Sans MS" pitchFamily="66" charset="0"/>
              </a:rPr>
              <a:t>Cat, tin, fill, hiss, dog…</a:t>
            </a:r>
            <a:endParaRPr lang="en-GB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Then…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j</a:t>
            </a:r>
            <a:r>
              <a:rPr lang="en-GB" sz="4400" dirty="0" smtClean="0">
                <a:latin typeface="Comic Sans MS" pitchFamily="66" charset="0"/>
              </a:rPr>
              <a:t>, v, w, </a:t>
            </a:r>
            <a:r>
              <a:rPr lang="en-GB" sz="4400" dirty="0" smtClean="0">
                <a:latin typeface="Comic Sans MS" pitchFamily="66" charset="0"/>
              </a:rPr>
              <a:t>x, y</a:t>
            </a:r>
            <a:r>
              <a:rPr lang="en-GB" sz="4400" dirty="0" smtClean="0">
                <a:latin typeface="Comic Sans MS" pitchFamily="66" charset="0"/>
              </a:rPr>
              <a:t>, z, </a:t>
            </a:r>
            <a:r>
              <a:rPr lang="en-GB" sz="4400" dirty="0" err="1" smtClean="0">
                <a:latin typeface="Comic Sans MS" pitchFamily="66" charset="0"/>
              </a:rPr>
              <a:t>zz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qu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Consonant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ch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sh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ng</a:t>
            </a:r>
            <a:endParaRPr lang="en-GB" sz="4400" dirty="0" smtClean="0">
              <a:latin typeface="Comic Sans MS" pitchFamily="66" charset="0"/>
            </a:endParaRPr>
          </a:p>
          <a:p>
            <a:r>
              <a:rPr lang="en-GB" sz="4400" b="1" dirty="0" smtClean="0">
                <a:latin typeface="Comic Sans MS" pitchFamily="66" charset="0"/>
              </a:rPr>
              <a:t>Vowel digraphs</a:t>
            </a:r>
            <a:r>
              <a:rPr lang="en-GB" sz="4400" dirty="0" smtClean="0">
                <a:latin typeface="Comic Sans MS" pitchFamily="66" charset="0"/>
              </a:rPr>
              <a:t>: </a:t>
            </a:r>
            <a:r>
              <a:rPr lang="en-GB" sz="4400" dirty="0" err="1" smtClean="0">
                <a:latin typeface="Comic Sans MS" pitchFamily="66" charset="0"/>
              </a:rPr>
              <a:t>ai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igh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oa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oo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ar</a:t>
            </a:r>
            <a:r>
              <a:rPr lang="en-GB" sz="4400" dirty="0" smtClean="0">
                <a:latin typeface="Comic Sans MS" pitchFamily="66" charset="0"/>
              </a:rPr>
              <a:t>, or, </a:t>
            </a:r>
            <a:r>
              <a:rPr lang="en-GB" sz="4400" dirty="0" err="1" smtClean="0">
                <a:latin typeface="Comic Sans MS" pitchFamily="66" charset="0"/>
              </a:rPr>
              <a:t>ur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ow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oi</a:t>
            </a:r>
            <a:r>
              <a:rPr lang="en-GB" sz="4400" dirty="0" smtClean="0">
                <a:latin typeface="Comic Sans MS" pitchFamily="66" charset="0"/>
              </a:rPr>
              <a:t>, ear, air, </a:t>
            </a:r>
            <a:r>
              <a:rPr lang="en-GB" sz="4400" dirty="0" err="1" smtClean="0">
                <a:latin typeface="Comic Sans MS" pitchFamily="66" charset="0"/>
              </a:rPr>
              <a:t>ure</a:t>
            </a:r>
            <a:r>
              <a:rPr lang="en-GB" sz="4400" dirty="0" smtClean="0">
                <a:latin typeface="Comic Sans MS" pitchFamily="66" charset="0"/>
              </a:rPr>
              <a:t>, </a:t>
            </a:r>
            <a:r>
              <a:rPr lang="en-GB" sz="4400" dirty="0" err="1" smtClean="0">
                <a:latin typeface="Comic Sans MS" pitchFamily="66" charset="0"/>
              </a:rPr>
              <a:t>er</a:t>
            </a:r>
            <a:endParaRPr lang="en-GB" sz="4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Next…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06117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Stage 4 or Phase 4 consolidates </a:t>
            </a:r>
            <a:r>
              <a:rPr lang="en-GB" sz="5400" dirty="0" smtClean="0">
                <a:latin typeface="Comic Sans MS" pitchFamily="66" charset="0"/>
              </a:rPr>
              <a:t>all the children have learnt in the previous phases and introduces new tricky words.</a:t>
            </a:r>
            <a:endParaRPr lang="en-GB" sz="5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Last…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Children will be taught new graphemes and alternative pronunciations for these graphemes.</a:t>
            </a:r>
          </a:p>
          <a:p>
            <a:r>
              <a:rPr lang="en-GB" sz="4000" b="1" dirty="0" smtClean="0">
                <a:latin typeface="Comic Sans MS" pitchFamily="66" charset="0"/>
              </a:rPr>
              <a:t>Vowel digraphs: </a:t>
            </a:r>
            <a:r>
              <a:rPr lang="en-GB" sz="4000" dirty="0" err="1" smtClean="0">
                <a:latin typeface="Comic Sans MS" pitchFamily="66" charset="0"/>
              </a:rPr>
              <a:t>wh</a:t>
            </a:r>
            <a:r>
              <a:rPr lang="en-GB" sz="4000" dirty="0" smtClean="0">
                <a:latin typeface="Comic Sans MS" pitchFamily="66" charset="0"/>
              </a:rPr>
              <a:t>, ph, ay, </a:t>
            </a:r>
            <a:r>
              <a:rPr lang="en-GB" sz="4000" dirty="0" err="1" smtClean="0">
                <a:latin typeface="Comic Sans MS" pitchFamily="66" charset="0"/>
              </a:rPr>
              <a:t>ou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ie</a:t>
            </a:r>
            <a:r>
              <a:rPr lang="en-GB" sz="4000" dirty="0" smtClean="0">
                <a:latin typeface="Comic Sans MS" pitchFamily="66" charset="0"/>
              </a:rPr>
              <a:t>, ea, </a:t>
            </a:r>
            <a:r>
              <a:rPr lang="en-GB" sz="4000" dirty="0" err="1" smtClean="0">
                <a:latin typeface="Comic Sans MS" pitchFamily="66" charset="0"/>
              </a:rPr>
              <a:t>oy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ir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ue</a:t>
            </a:r>
            <a:r>
              <a:rPr lang="en-GB" sz="4000" dirty="0" smtClean="0">
                <a:latin typeface="Comic Sans MS" pitchFamily="66" charset="0"/>
              </a:rPr>
              <a:t>, aw, </a:t>
            </a:r>
            <a:r>
              <a:rPr lang="en-GB" sz="4000" dirty="0" err="1" smtClean="0">
                <a:latin typeface="Comic Sans MS" pitchFamily="66" charset="0"/>
              </a:rPr>
              <a:t>ew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oe</a:t>
            </a:r>
            <a:r>
              <a:rPr lang="en-GB" sz="4000" dirty="0" smtClean="0">
                <a:latin typeface="Comic Sans MS" pitchFamily="66" charset="0"/>
              </a:rPr>
              <a:t>, au</a:t>
            </a:r>
          </a:p>
          <a:p>
            <a:r>
              <a:rPr lang="en-GB" sz="4000" b="1" dirty="0" smtClean="0">
                <a:latin typeface="Comic Sans MS" pitchFamily="66" charset="0"/>
              </a:rPr>
              <a:t> Split digraphs: </a:t>
            </a:r>
            <a:r>
              <a:rPr lang="en-GB" sz="4000" dirty="0" err="1" smtClean="0">
                <a:latin typeface="Comic Sans MS" pitchFamily="66" charset="0"/>
              </a:rPr>
              <a:t>a_e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e_e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i_e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o_e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 err="1" smtClean="0">
                <a:latin typeface="Comic Sans MS" pitchFamily="66" charset="0"/>
              </a:rPr>
              <a:t>u_e</a:t>
            </a: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err="1" smtClean="0">
                <a:latin typeface="Comic Sans MS" pitchFamily="66" charset="0"/>
              </a:rPr>
              <a:t>spag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(spelling, punctuation and grammar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The focus is on learning spelling </a:t>
            </a:r>
            <a:r>
              <a:rPr lang="en-GB" sz="4000" dirty="0" smtClean="0">
                <a:latin typeface="Comic Sans MS" pitchFamily="66" charset="0"/>
              </a:rPr>
              <a:t>rules.</a:t>
            </a:r>
            <a:endParaRPr lang="en-GB" sz="4000" dirty="0" smtClean="0">
              <a:latin typeface="Comic Sans MS" pitchFamily="66" charset="0"/>
            </a:endParaRPr>
          </a:p>
          <a:p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-s   	-</a:t>
            </a:r>
            <a:r>
              <a:rPr lang="en-GB" sz="4000" b="1" dirty="0" err="1" smtClean="0">
                <a:latin typeface="Comic Sans MS" pitchFamily="66" charset="0"/>
              </a:rPr>
              <a:t>es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ing</a:t>
            </a:r>
            <a:r>
              <a:rPr lang="en-GB" sz="4000" b="1" dirty="0" smtClean="0">
                <a:latin typeface="Comic Sans MS" pitchFamily="66" charset="0"/>
              </a:rPr>
              <a:t>       -</a:t>
            </a:r>
            <a:r>
              <a:rPr lang="en-GB" sz="4000" b="1" dirty="0" err="1" smtClean="0">
                <a:latin typeface="Comic Sans MS" pitchFamily="66" charset="0"/>
              </a:rPr>
              <a:t>ed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er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est</a:t>
            </a:r>
            <a:r>
              <a:rPr lang="en-GB" sz="4000" b="1" dirty="0" smtClean="0">
                <a:latin typeface="Comic Sans MS" pitchFamily="66" charset="0"/>
              </a:rPr>
              <a:t> 	-y 	        -en</a:t>
            </a:r>
            <a:endParaRPr lang="en-GB" sz="4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4000" b="1" dirty="0" smtClean="0">
                <a:latin typeface="Comic Sans MS" pitchFamily="66" charset="0"/>
              </a:rPr>
              <a:t>-</a:t>
            </a:r>
            <a:r>
              <a:rPr lang="en-GB" sz="4000" b="1" dirty="0" err="1" smtClean="0">
                <a:latin typeface="Comic Sans MS" pitchFamily="66" charset="0"/>
              </a:rPr>
              <a:t>ful</a:t>
            </a:r>
            <a:r>
              <a:rPr lang="en-GB" sz="4000" b="1" dirty="0" smtClean="0">
                <a:latin typeface="Comic Sans MS" pitchFamily="66" charset="0"/>
              </a:rPr>
              <a:t>    -</a:t>
            </a:r>
            <a:r>
              <a:rPr lang="en-GB" sz="4000" b="1" dirty="0" err="1" smtClean="0">
                <a:latin typeface="Comic Sans MS" pitchFamily="66" charset="0"/>
              </a:rPr>
              <a:t>ly</a:t>
            </a:r>
            <a:r>
              <a:rPr lang="en-GB" sz="4000" b="1" dirty="0" smtClean="0">
                <a:latin typeface="Comic Sans MS" pitchFamily="66" charset="0"/>
              </a:rPr>
              <a:t> 	-</a:t>
            </a:r>
            <a:r>
              <a:rPr lang="en-GB" sz="4000" b="1" dirty="0" err="1" smtClean="0">
                <a:latin typeface="Comic Sans MS" pitchFamily="66" charset="0"/>
              </a:rPr>
              <a:t>ment</a:t>
            </a:r>
            <a:r>
              <a:rPr lang="en-GB" sz="4000" b="1" dirty="0" smtClean="0">
                <a:latin typeface="Comic Sans MS" pitchFamily="66" charset="0"/>
              </a:rPr>
              <a:t> 		-</a:t>
            </a:r>
            <a:r>
              <a:rPr lang="en-GB" sz="4000" b="1" dirty="0" err="1" smtClean="0">
                <a:latin typeface="Comic Sans MS" pitchFamily="66" charset="0"/>
              </a:rPr>
              <a:t>ness</a:t>
            </a:r>
            <a:endParaRPr lang="en-GB" sz="4000" dirty="0" smtClean="0">
              <a:latin typeface="Comic Sans MS" pitchFamily="66" charset="0"/>
            </a:endParaRPr>
          </a:p>
          <a:p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555</Words>
  <Application>Microsoft Office PowerPoint</Application>
  <PresentationFormat>On-screen Show (4:3)</PresentationFormat>
  <Paragraphs>91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Schoolbook</vt:lpstr>
      <vt:lpstr>Comic Sans MS</vt:lpstr>
      <vt:lpstr>Segoe Print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Terminology</vt:lpstr>
      <vt:lpstr>Before phonics begins…</vt:lpstr>
      <vt:lpstr>First…</vt:lpstr>
      <vt:lpstr>Then…</vt:lpstr>
      <vt:lpstr>Next…</vt:lpstr>
      <vt:lpstr>Last…</vt:lpstr>
      <vt:lpstr>spag (spelling, punctuation and grammar</vt:lpstr>
      <vt:lpstr>Segmenting</vt:lpstr>
      <vt:lpstr>Blending</vt:lpstr>
      <vt:lpstr>Segmenting</vt:lpstr>
      <vt:lpstr>Blending</vt:lpstr>
      <vt:lpstr>What does a Phonics lesson look like?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at st catherines… </vt:lpstr>
      <vt:lpstr>PowerPoint Presentation</vt:lpstr>
      <vt:lpstr>Year 1 Phonics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</dc:creator>
  <cp:lastModifiedBy>Sarah Stanton</cp:lastModifiedBy>
  <cp:revision>30</cp:revision>
  <dcterms:created xsi:type="dcterms:W3CDTF">2013-03-24T18:14:49Z</dcterms:created>
  <dcterms:modified xsi:type="dcterms:W3CDTF">2021-11-02T15:53:58Z</dcterms:modified>
</cp:coreProperties>
</file>